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752" r:id="rId5"/>
    <p:sldMasterId id="2147483791" r:id="rId6"/>
    <p:sldMasterId id="2147483804" r:id="rId7"/>
  </p:sldMasterIdLst>
  <p:notesMasterIdLst>
    <p:notesMasterId r:id="rId47"/>
  </p:notesMasterIdLst>
  <p:sldIdLst>
    <p:sldId id="2147478050" r:id="rId8"/>
    <p:sldId id="2147478073" r:id="rId9"/>
    <p:sldId id="264" r:id="rId10"/>
    <p:sldId id="2147478112" r:id="rId11"/>
    <p:sldId id="3538" r:id="rId12"/>
    <p:sldId id="2147471625" r:id="rId13"/>
    <p:sldId id="258" r:id="rId14"/>
    <p:sldId id="2147478098" r:id="rId15"/>
    <p:sldId id="265" r:id="rId16"/>
    <p:sldId id="6157" r:id="rId17"/>
    <p:sldId id="2147478106" r:id="rId18"/>
    <p:sldId id="2147478080" r:id="rId19"/>
    <p:sldId id="2147478088" r:id="rId20"/>
    <p:sldId id="2147478089" r:id="rId21"/>
    <p:sldId id="2147478090" r:id="rId22"/>
    <p:sldId id="2147478102" r:id="rId23"/>
    <p:sldId id="6199" r:id="rId24"/>
    <p:sldId id="6202" r:id="rId25"/>
    <p:sldId id="2147478103" r:id="rId26"/>
    <p:sldId id="2147478087" r:id="rId27"/>
    <p:sldId id="2147478101" r:id="rId28"/>
    <p:sldId id="2147478109" r:id="rId29"/>
    <p:sldId id="2147478095" r:id="rId30"/>
    <p:sldId id="2147478081" r:id="rId31"/>
    <p:sldId id="2147478108" r:id="rId32"/>
    <p:sldId id="2147478111" r:id="rId33"/>
    <p:sldId id="3550" r:id="rId34"/>
    <p:sldId id="3551" r:id="rId35"/>
    <p:sldId id="2147478058" r:id="rId36"/>
    <p:sldId id="2147478057" r:id="rId37"/>
    <p:sldId id="2147478074" r:id="rId38"/>
    <p:sldId id="2147478079" r:id="rId39"/>
    <p:sldId id="3552" r:id="rId40"/>
    <p:sldId id="2147478056" r:id="rId41"/>
    <p:sldId id="2147478094" r:id="rId42"/>
    <p:sldId id="2147478082" r:id="rId43"/>
    <p:sldId id="2147478091" r:id="rId44"/>
    <p:sldId id="2147478113" r:id="rId45"/>
    <p:sldId id="214747810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07891A-C046-1B14-DBA9-B994F1B803C4}" name="Whitehead, Alison M. (she/her/hers)" initials="WAM(" userId="S::Alison.Whitehead@va.gov::2026ca78-a3cb-48e8-b046-11e144340090" providerId="AD"/>
  <p188:author id="{7606D81F-774B-C2C0-BDA5-1B66B42F0B5F}" name="Mullur, Rashmi" initials="MR" userId="S::rashmi.mullur@va.gov::2bb1317b-642a-423b-897c-2e93bd444b05" providerId="AD"/>
  <p188:author id="{23C8842F-8395-6AA5-AF7C-209C02003E38}" name="Whitehead, Alison M. (she/her/hers)" initials="W(" userId="S::alison.whitehead@va.gov::2026ca78-a3cb-48e8-b046-11e144340090" providerId="AD"/>
  <p188:author id="{6919FD50-BCCF-EC09-3519-CF7ACF63F5A5}" name="Nicosia, Francesca M. (she/her/hers)" initials="NFM(" userId="S::Francesca.Nicosia@va.gov::3578614c-e3af-4fb1-abcb-fb497a9247fe" providerId="AD"/>
  <p188:author id="{CDFD0573-177E-A21E-1EC7-2008937AAD8D}" name="Sullivan, Marlysa" initials="SM" userId="S::marlysa.sullivan@va.gov::7b3a68dd-349e-4e96-b497-31972e93cc6f" providerId="AD"/>
  <p188:author id="{D4A13E88-AA35-5B67-3436-3F976C666E27}" name="Nicosia, Francesca M. (she/her/hers)" initials="N(" userId="S::francesca.nicosia@va.gov::3578614c-e3af-4fb1-abcb-fb497a9247fe" providerId="AD"/>
  <p188:author id="{B8F990E3-2FD5-4FDA-3D6B-AA37AD7ADDCE}" name="Sullivan, Marlysa" initials="SM" userId="S::Marlysa.Sullivan@va.gov::7b3a68dd-349e-4e96-b497-31972e93cc6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BE"/>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D4A7A-1E5C-4FB2-BE7C-EBB372B69830}" v="6" dt="2025-02-26T22:56:00.477"/>
    <p1510:client id="{A4596A51-E2CB-46B9-89B7-369F1410F3DE}" v="51" dt="2025-02-27T21:39:52.426"/>
    <p1510:client id="{E2DAA584-9DFB-4666-A589-5CB6E64949C5}" v="84" dt="2025-02-26T23:00:04.088"/>
    <p1510:client id="{E312BA90-BAE8-4778-907E-B4F09824279C}" v="171" dt="2025-02-27T17:27:52.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59" autoAdjust="0"/>
  </p:normalViewPr>
  <p:slideViewPr>
    <p:cSldViewPr snapToGrid="0">
      <p:cViewPr varScale="1">
        <p:scale>
          <a:sx n="44" d="100"/>
          <a:sy n="44" d="100"/>
        </p:scale>
        <p:origin x="14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71187514367912"/>
          <c:y val="0.23344795991086276"/>
          <c:w val="0.47063985806415598"/>
          <c:h val="0.74859450471137856"/>
        </c:manualLayout>
      </c:layout>
      <c:pieChart>
        <c:varyColors val="1"/>
        <c:ser>
          <c:idx val="0"/>
          <c:order val="0"/>
          <c:tx>
            <c:strRef>
              <c:f>Sheet1!$B$1</c:f>
              <c:strCache>
                <c:ptCount val="1"/>
                <c:pt idx="0">
                  <c:v>Race</c:v>
                </c:pt>
              </c:strCache>
            </c:strRef>
          </c:tx>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3617-4C4A-ADC0-7157AA13CC61}"/>
              </c:ext>
            </c:extLst>
          </c:dPt>
          <c:dPt>
            <c:idx val="1"/>
            <c:bubble3D val="0"/>
            <c:spPr>
              <a:solidFill>
                <a:srgbClr val="7DB0E3"/>
              </a:solidFill>
              <a:ln w="19050">
                <a:solidFill>
                  <a:schemeClr val="lt1"/>
                </a:solidFill>
              </a:ln>
              <a:effectLst/>
            </c:spPr>
            <c:extLst>
              <c:ext xmlns:c16="http://schemas.microsoft.com/office/drawing/2014/chart" uri="{C3380CC4-5D6E-409C-BE32-E72D297353CC}">
                <c16:uniqueId val="{00000003-3617-4C4A-ADC0-7157AA13CC61}"/>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3617-4C4A-ADC0-7157AA13CC61}"/>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3617-4C4A-ADC0-7157AA13CC61}"/>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3617-4C4A-ADC0-7157AA13CC61}"/>
              </c:ext>
            </c:extLst>
          </c:dPt>
          <c:cat>
            <c:strRef>
              <c:f>Sheet1!$A$2:$A$6</c:f>
              <c:strCache>
                <c:ptCount val="5"/>
                <c:pt idx="0">
                  <c:v>White</c:v>
                </c:pt>
                <c:pt idx="1">
                  <c:v>Black or African American</c:v>
                </c:pt>
                <c:pt idx="2">
                  <c:v>Asian</c:v>
                </c:pt>
                <c:pt idx="3">
                  <c:v>Native Hawaiian or Pacific Islander</c:v>
                </c:pt>
                <c:pt idx="4">
                  <c:v>American Indian or Alaska Native</c:v>
                </c:pt>
              </c:strCache>
            </c:strRef>
          </c:cat>
          <c:val>
            <c:numRef>
              <c:f>Sheet1!$B$2:$B$6</c:f>
              <c:numCache>
                <c:formatCode>General</c:formatCode>
                <c:ptCount val="5"/>
                <c:pt idx="0">
                  <c:v>575</c:v>
                </c:pt>
                <c:pt idx="1">
                  <c:v>244</c:v>
                </c:pt>
                <c:pt idx="2">
                  <c:v>68</c:v>
                </c:pt>
                <c:pt idx="3">
                  <c:v>26</c:v>
                </c:pt>
                <c:pt idx="4">
                  <c:v>14</c:v>
                </c:pt>
              </c:numCache>
            </c:numRef>
          </c:val>
          <c:extLst>
            <c:ext xmlns:c16="http://schemas.microsoft.com/office/drawing/2014/chart" uri="{C3380CC4-5D6E-409C-BE32-E72D297353CC}">
              <c16:uniqueId val="{0000000A-3617-4C4A-ADC0-7157AA13CC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200">
                <a:solidFill>
                  <a:schemeClr val="accent4">
                    <a:lumMod val="50000"/>
                  </a:schemeClr>
                </a:solidFill>
                <a:latin typeface="Arial" panose="020B0604020202020204" pitchFamily="34" charset="0"/>
                <a:cs typeface="Arial" panose="020B0604020202020204" pitchFamily="34" charset="0"/>
              </a:rPr>
              <a:t>Used a Tablet or Phone to Join </a:t>
            </a:r>
            <a:r>
              <a:rPr lang="en-US" sz="2200" err="1">
                <a:solidFill>
                  <a:schemeClr val="accent4">
                    <a:lumMod val="50000"/>
                  </a:schemeClr>
                </a:solidFill>
                <a:latin typeface="Arial" panose="020B0604020202020204" pitchFamily="34" charset="0"/>
                <a:cs typeface="Arial" panose="020B0604020202020204" pitchFamily="34" charset="0"/>
              </a:rPr>
              <a:t>TeleYoga</a:t>
            </a:r>
            <a:endParaRPr lang="en-US" sz="2200">
              <a:solidFill>
                <a:schemeClr val="accent4">
                  <a:lumMod val="50000"/>
                </a:schemeClr>
              </a:solidFill>
              <a:latin typeface="Arial" panose="020B0604020202020204" pitchFamily="34" charset="0"/>
              <a:cs typeface="Arial" panose="020B0604020202020204" pitchFamily="34" charset="0"/>
            </a:endParaRPr>
          </a:p>
        </c:rich>
      </c:tx>
      <c:layout>
        <c:manualLayout>
          <c:xMode val="edge"/>
          <c:yMode val="edge"/>
          <c:x val="0.15127707906099111"/>
          <c:y val="4.59401610024360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179743675590434E-2"/>
          <c:y val="0.16071664853879961"/>
          <c:w val="0.89617440736446696"/>
          <c:h val="0.7037440494964281"/>
        </c:manualLayout>
      </c:layout>
      <c:barChart>
        <c:barDir val="col"/>
        <c:grouping val="clustered"/>
        <c:varyColors val="0"/>
        <c:ser>
          <c:idx val="0"/>
          <c:order val="0"/>
          <c:tx>
            <c:strRef>
              <c:f>Sheet1!$B$1</c:f>
              <c:strCache>
                <c:ptCount val="1"/>
                <c:pt idx="0">
                  <c:v>Encounters</c:v>
                </c:pt>
              </c:strCache>
            </c:strRef>
          </c:tx>
          <c:spPr>
            <a:solidFill>
              <a:srgbClr val="D5670D"/>
            </a:solidFill>
            <a:ln>
              <a:noFill/>
            </a:ln>
            <a:effectLst/>
          </c:spPr>
          <c:invertIfNegative val="0"/>
          <c:dLbls>
            <c:spPr>
              <a:noFill/>
              <a:ln>
                <a:noFill/>
              </a:ln>
              <a:effectLst/>
            </c:spPr>
            <c:txPr>
              <a:bodyPr rot="0" spcFirstLastPara="1" vertOverflow="ellipsis" vert="horz" wrap="square" lIns="38100" tIns="19050" rIns="38100" bIns="19050" anchor="b" anchorCtr="0">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 Encounters</c:v>
                </c:pt>
                <c:pt idx="1">
                  <c:v>Only 1 Encounter</c:v>
                </c:pt>
              </c:strCache>
            </c:strRef>
          </c:cat>
          <c:val>
            <c:numRef>
              <c:f>Sheet1!$B$2:$B$3</c:f>
              <c:numCache>
                <c:formatCode>0%</c:formatCode>
                <c:ptCount val="2"/>
                <c:pt idx="0">
                  <c:v>0.38</c:v>
                </c:pt>
                <c:pt idx="1">
                  <c:v>0.61</c:v>
                </c:pt>
              </c:numCache>
            </c:numRef>
          </c:val>
          <c:extLst>
            <c:ext xmlns:c16="http://schemas.microsoft.com/office/drawing/2014/chart" uri="{C3380CC4-5D6E-409C-BE32-E72D297353CC}">
              <c16:uniqueId val="{00000000-25F7-4BCF-B3E4-EEBFCF57F44F}"/>
            </c:ext>
          </c:extLst>
        </c:ser>
        <c:dLbls>
          <c:dLblPos val="outEnd"/>
          <c:showLegendKey val="0"/>
          <c:showVal val="1"/>
          <c:showCatName val="0"/>
          <c:showSerName val="0"/>
          <c:showPercent val="0"/>
          <c:showBubbleSize val="0"/>
        </c:dLbls>
        <c:gapWidth val="79"/>
        <c:overlap val="-27"/>
        <c:axId val="1181928880"/>
        <c:axId val="1181934640"/>
      </c:barChart>
      <c:catAx>
        <c:axId val="118192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81934640"/>
        <c:crosses val="autoZero"/>
        <c:auto val="1"/>
        <c:lblAlgn val="ctr"/>
        <c:lblOffset val="100"/>
        <c:noMultiLvlLbl val="0"/>
      </c:catAx>
      <c:valAx>
        <c:axId val="1181934640"/>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8192888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56105990590919E-2"/>
          <c:y val="5.1067676332263189E-2"/>
          <c:w val="0.90663771121379999"/>
          <c:h val="0.88765111206902103"/>
        </c:manualLayout>
      </c:layout>
      <c:barChart>
        <c:barDir val="col"/>
        <c:grouping val="clustered"/>
        <c:varyColors val="0"/>
        <c:ser>
          <c:idx val="0"/>
          <c:order val="0"/>
          <c:tx>
            <c:strRef>
              <c:f>Sheet1!$B$1</c:f>
              <c:strCache>
                <c:ptCount val="1"/>
                <c:pt idx="0">
                  <c:v>Age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Rural</c:v>
                </c:pt>
                <c:pt idx="1">
                  <c:v>Urban</c:v>
                </c:pt>
              </c:strCache>
            </c:strRef>
          </c:cat>
          <c:val>
            <c:numRef>
              <c:f>Sheet1!$B$2:$B$3</c:f>
              <c:numCache>
                <c:formatCode>General</c:formatCode>
                <c:ptCount val="2"/>
                <c:pt idx="0">
                  <c:v>12.6</c:v>
                </c:pt>
                <c:pt idx="1">
                  <c:v>9.1</c:v>
                </c:pt>
              </c:numCache>
            </c:numRef>
          </c:val>
          <c:extLst>
            <c:ext xmlns:c16="http://schemas.microsoft.com/office/drawing/2014/chart" uri="{C3380CC4-5D6E-409C-BE32-E72D297353CC}">
              <c16:uniqueId val="{00000000-A939-4579-B6BD-7317837A4131}"/>
            </c:ext>
          </c:extLst>
        </c:ser>
        <c:dLbls>
          <c:dLblPos val="outEnd"/>
          <c:showLegendKey val="0"/>
          <c:showVal val="1"/>
          <c:showCatName val="0"/>
          <c:showSerName val="0"/>
          <c:showPercent val="0"/>
          <c:showBubbleSize val="0"/>
        </c:dLbls>
        <c:gapWidth val="100"/>
        <c:overlap val="-24"/>
        <c:axId val="1809487264"/>
        <c:axId val="1809489784"/>
      </c:barChart>
      <c:catAx>
        <c:axId val="180948726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09489784"/>
        <c:crosses val="autoZero"/>
        <c:auto val="1"/>
        <c:lblAlgn val="ctr"/>
        <c:lblOffset val="100"/>
        <c:noMultiLvlLbl val="0"/>
      </c:catAx>
      <c:valAx>
        <c:axId val="1809489784"/>
        <c:scaling>
          <c:orientation val="minMax"/>
          <c:max val="20"/>
        </c:scaling>
        <c:delete val="1"/>
        <c:axPos val="l"/>
        <c:majorGridlines>
          <c:spPr>
            <a:ln w="9525" cap="flat" cmpd="sng" algn="ctr">
              <a:solidFill>
                <a:srgbClr val="B7D3EF"/>
              </a:solidFill>
              <a:round/>
            </a:ln>
            <a:effectLst/>
          </c:spPr>
        </c:majorGridlines>
        <c:numFmt formatCode="General" sourceLinked="1"/>
        <c:majorTickMark val="out"/>
        <c:minorTickMark val="none"/>
        <c:tickLblPos val="nextTo"/>
        <c:crossAx val="180948726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6681144393100012E-2"/>
          <c:y val="5.6174443965489512E-2"/>
          <c:w val="0.90663771121379999"/>
          <c:h val="0.88765111206902103"/>
        </c:manualLayout>
      </c:layout>
      <c:barChart>
        <c:barDir val="col"/>
        <c:grouping val="clustered"/>
        <c:varyColors val="0"/>
        <c:ser>
          <c:idx val="0"/>
          <c:order val="0"/>
          <c:tx>
            <c:strRef>
              <c:f>Sheet1!$B$1</c:f>
              <c:strCache>
                <c:ptCount val="1"/>
                <c:pt idx="0">
                  <c:v>Age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&gt;65</c:v>
                </c:pt>
                <c:pt idx="1">
                  <c:v>&gt;65</c:v>
                </c:pt>
              </c:strCache>
            </c:strRef>
          </c:cat>
          <c:val>
            <c:numRef>
              <c:f>Sheet1!$B$2:$B$3</c:f>
              <c:numCache>
                <c:formatCode>General</c:formatCode>
                <c:ptCount val="2"/>
                <c:pt idx="0">
                  <c:v>16.2</c:v>
                </c:pt>
                <c:pt idx="1">
                  <c:v>6.9</c:v>
                </c:pt>
              </c:numCache>
            </c:numRef>
          </c:val>
          <c:extLst>
            <c:ext xmlns:c16="http://schemas.microsoft.com/office/drawing/2014/chart" uri="{C3380CC4-5D6E-409C-BE32-E72D297353CC}">
              <c16:uniqueId val="{00000000-C283-43AD-8896-371152E2B518}"/>
            </c:ext>
          </c:extLst>
        </c:ser>
        <c:dLbls>
          <c:dLblPos val="outEnd"/>
          <c:showLegendKey val="0"/>
          <c:showVal val="1"/>
          <c:showCatName val="0"/>
          <c:showSerName val="0"/>
          <c:showPercent val="0"/>
          <c:showBubbleSize val="0"/>
        </c:dLbls>
        <c:gapWidth val="100"/>
        <c:overlap val="-24"/>
        <c:axId val="1809487264"/>
        <c:axId val="1809489784"/>
      </c:barChart>
      <c:catAx>
        <c:axId val="1809487264"/>
        <c:scaling>
          <c:orientation val="minMax"/>
        </c:scaling>
        <c:delete val="1"/>
        <c:axPos val="b"/>
        <c:numFmt formatCode="General" sourceLinked="1"/>
        <c:majorTickMark val="none"/>
        <c:minorTickMark val="none"/>
        <c:tickLblPos val="nextTo"/>
        <c:crossAx val="1809489784"/>
        <c:crosses val="autoZero"/>
        <c:auto val="1"/>
        <c:lblAlgn val="ctr"/>
        <c:lblOffset val="100"/>
        <c:noMultiLvlLbl val="0"/>
      </c:catAx>
      <c:valAx>
        <c:axId val="1809489784"/>
        <c:scaling>
          <c:orientation val="minMax"/>
        </c:scaling>
        <c:delete val="1"/>
        <c:axPos val="l"/>
        <c:majorGridlines>
          <c:spPr>
            <a:ln w="9525" cap="flat" cmpd="sng" algn="ctr">
              <a:solidFill>
                <a:srgbClr val="F8B884"/>
              </a:solidFill>
              <a:round/>
            </a:ln>
            <a:effectLst/>
          </c:spPr>
        </c:majorGridlines>
        <c:numFmt formatCode="General" sourceLinked="1"/>
        <c:majorTickMark val="none"/>
        <c:minorTickMark val="none"/>
        <c:tickLblPos val="nextTo"/>
        <c:crossAx val="180948726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CEC22-9C89-4297-BA7A-F8FDEFDCE23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9096F22-6CA1-4CC5-97AD-D8626D08A649}">
      <dgm:prSet phldrT="[Text]" custT="1"/>
      <dgm:spPr/>
      <dgm:t>
        <a:bodyPr/>
        <a:lstStyle/>
        <a:p>
          <a:r>
            <a:rPr lang="en-US" sz="3600"/>
            <a:t>Yoga</a:t>
          </a:r>
        </a:p>
      </dgm:t>
    </dgm:pt>
    <dgm:pt modelId="{157B14B2-F748-404E-8278-6753F8E30B52}" type="parTrans" cxnId="{74EED1E4-550F-4638-90CA-A8446212727B}">
      <dgm:prSet/>
      <dgm:spPr/>
      <dgm:t>
        <a:bodyPr/>
        <a:lstStyle/>
        <a:p>
          <a:endParaRPr lang="en-US"/>
        </a:p>
      </dgm:t>
    </dgm:pt>
    <dgm:pt modelId="{5D25461D-E3BB-44C3-B61D-23C5FF3B17F9}" type="sibTrans" cxnId="{74EED1E4-550F-4638-90CA-A8446212727B}">
      <dgm:prSet/>
      <dgm:spPr/>
      <dgm:t>
        <a:bodyPr/>
        <a:lstStyle/>
        <a:p>
          <a:endParaRPr lang="en-US"/>
        </a:p>
      </dgm:t>
    </dgm:pt>
    <dgm:pt modelId="{945CC17A-7459-4F84-BC36-C024E6B8F1DF}">
      <dgm:prSet phldrT="[Text]" custT="1"/>
      <dgm:spPr/>
      <dgm:t>
        <a:bodyPr/>
        <a:lstStyle/>
        <a:p>
          <a:r>
            <a:rPr lang="en-US" sz="1600"/>
            <a:t>Social Disciplines</a:t>
          </a:r>
        </a:p>
        <a:p>
          <a:r>
            <a:rPr lang="en-US" sz="1600" b="1" i="1">
              <a:solidFill>
                <a:schemeClr val="tx1"/>
              </a:solidFill>
            </a:rPr>
            <a:t>Yamas</a:t>
          </a:r>
        </a:p>
      </dgm:t>
    </dgm:pt>
    <dgm:pt modelId="{F243C6EB-E1FB-4300-B9BB-6B8674AE26B0}" type="parTrans" cxnId="{A74BC8CE-08DE-4060-A5D6-87BFFAA29524}">
      <dgm:prSet/>
      <dgm:spPr/>
      <dgm:t>
        <a:bodyPr/>
        <a:lstStyle/>
        <a:p>
          <a:endParaRPr lang="en-US"/>
        </a:p>
      </dgm:t>
    </dgm:pt>
    <dgm:pt modelId="{99092119-1A6B-4C6B-857A-DC9DADCD1FD2}" type="sibTrans" cxnId="{A74BC8CE-08DE-4060-A5D6-87BFFAA29524}">
      <dgm:prSet/>
      <dgm:spPr/>
      <dgm:t>
        <a:bodyPr/>
        <a:lstStyle/>
        <a:p>
          <a:endParaRPr lang="en-US" sz="1600"/>
        </a:p>
      </dgm:t>
    </dgm:pt>
    <dgm:pt modelId="{049A2804-8218-4854-9F4F-1BC622806D02}">
      <dgm:prSet phldrT="[Text]" custT="1"/>
      <dgm:spPr/>
      <dgm:t>
        <a:bodyPr/>
        <a:lstStyle/>
        <a:p>
          <a:r>
            <a:rPr lang="en-US" sz="1600"/>
            <a:t>Personal Disciplines</a:t>
          </a:r>
        </a:p>
        <a:p>
          <a:r>
            <a:rPr lang="en-US" sz="1600" b="1" i="1">
              <a:solidFill>
                <a:schemeClr val="tx1"/>
              </a:solidFill>
            </a:rPr>
            <a:t>Niyamas</a:t>
          </a:r>
        </a:p>
      </dgm:t>
    </dgm:pt>
    <dgm:pt modelId="{E7BE3190-2B1A-4B38-B372-D1439D18F493}" type="parTrans" cxnId="{81190C07-426A-40DA-B15C-AA8B02A0E0F8}">
      <dgm:prSet/>
      <dgm:spPr/>
      <dgm:t>
        <a:bodyPr/>
        <a:lstStyle/>
        <a:p>
          <a:endParaRPr lang="en-US"/>
        </a:p>
      </dgm:t>
    </dgm:pt>
    <dgm:pt modelId="{BF93F07C-9718-48FF-845B-4221A9D7381F}" type="sibTrans" cxnId="{81190C07-426A-40DA-B15C-AA8B02A0E0F8}">
      <dgm:prSet/>
      <dgm:spPr/>
      <dgm:t>
        <a:bodyPr/>
        <a:lstStyle/>
        <a:p>
          <a:endParaRPr lang="en-US" sz="1600"/>
        </a:p>
      </dgm:t>
    </dgm:pt>
    <dgm:pt modelId="{CA54D2CA-2391-4ED8-8B46-C209A7CA342F}">
      <dgm:prSet phldrT="[Text]" custT="1"/>
      <dgm:spPr/>
      <dgm:t>
        <a:bodyPr/>
        <a:lstStyle/>
        <a:p>
          <a:r>
            <a:rPr lang="en-US" sz="1200"/>
            <a:t>Postures/ Movement balancing effort and ease</a:t>
          </a:r>
        </a:p>
        <a:p>
          <a:r>
            <a:rPr lang="en-US" sz="1600" b="1" i="1">
              <a:solidFill>
                <a:schemeClr val="tx1"/>
              </a:solidFill>
            </a:rPr>
            <a:t>Asana</a:t>
          </a:r>
        </a:p>
      </dgm:t>
    </dgm:pt>
    <dgm:pt modelId="{AA8E73C7-64B7-47E6-9A18-01C817BF613F}" type="parTrans" cxnId="{8F725F4C-8258-46C6-A11F-1C17D997275C}">
      <dgm:prSet/>
      <dgm:spPr/>
      <dgm:t>
        <a:bodyPr/>
        <a:lstStyle/>
        <a:p>
          <a:endParaRPr lang="en-US"/>
        </a:p>
      </dgm:t>
    </dgm:pt>
    <dgm:pt modelId="{D1A73323-B9C0-422F-BF60-21E1CB2783AE}" type="sibTrans" cxnId="{8F725F4C-8258-46C6-A11F-1C17D997275C}">
      <dgm:prSet/>
      <dgm:spPr/>
      <dgm:t>
        <a:bodyPr/>
        <a:lstStyle/>
        <a:p>
          <a:endParaRPr lang="en-US" sz="1600"/>
        </a:p>
      </dgm:t>
    </dgm:pt>
    <dgm:pt modelId="{7A1693AA-2D4E-47A3-842E-E98ECDC8D847}">
      <dgm:prSet phldrT="[Text]" custT="1"/>
      <dgm:spPr/>
      <dgm:t>
        <a:bodyPr/>
        <a:lstStyle/>
        <a:p>
          <a:r>
            <a:rPr lang="en-US" sz="1600"/>
            <a:t>Breathing Practices</a:t>
          </a:r>
        </a:p>
        <a:p>
          <a:r>
            <a:rPr lang="en-US" sz="1600" b="1" i="1">
              <a:solidFill>
                <a:schemeClr val="tx1"/>
              </a:solidFill>
            </a:rPr>
            <a:t>Pranayama</a:t>
          </a:r>
        </a:p>
      </dgm:t>
    </dgm:pt>
    <dgm:pt modelId="{8873DD34-72A0-4CC6-9B03-82A6860FB5F2}" type="parTrans" cxnId="{6E3AB855-02E5-46B7-A061-6304AE8A91F5}">
      <dgm:prSet/>
      <dgm:spPr/>
      <dgm:t>
        <a:bodyPr/>
        <a:lstStyle/>
        <a:p>
          <a:endParaRPr lang="en-US"/>
        </a:p>
      </dgm:t>
    </dgm:pt>
    <dgm:pt modelId="{0C788649-6F03-4777-8125-89311F20DCAD}" type="sibTrans" cxnId="{6E3AB855-02E5-46B7-A061-6304AE8A91F5}">
      <dgm:prSet/>
      <dgm:spPr/>
      <dgm:t>
        <a:bodyPr/>
        <a:lstStyle/>
        <a:p>
          <a:endParaRPr lang="en-US" sz="1600"/>
        </a:p>
      </dgm:t>
    </dgm:pt>
    <dgm:pt modelId="{F039ABEA-7637-4A72-976D-31BA051F0B8B}">
      <dgm:prSet custT="1"/>
      <dgm:spPr/>
      <dgm:t>
        <a:bodyPr/>
        <a:lstStyle/>
        <a:p>
          <a:r>
            <a:rPr lang="en-US" sz="1400"/>
            <a:t>Meditation stage: focused concentration </a:t>
          </a:r>
        </a:p>
        <a:p>
          <a:r>
            <a:rPr lang="en-US" sz="1600" b="1" i="1">
              <a:solidFill>
                <a:schemeClr val="tx1"/>
              </a:solidFill>
            </a:rPr>
            <a:t>Dharana</a:t>
          </a:r>
        </a:p>
      </dgm:t>
    </dgm:pt>
    <dgm:pt modelId="{25340BE0-52E3-4B99-BDDD-C454C3945DCC}" type="parTrans" cxnId="{647C0379-3AF1-4EF8-A9E8-864CA5D9C55A}">
      <dgm:prSet/>
      <dgm:spPr/>
      <dgm:t>
        <a:bodyPr/>
        <a:lstStyle/>
        <a:p>
          <a:endParaRPr lang="en-US"/>
        </a:p>
      </dgm:t>
    </dgm:pt>
    <dgm:pt modelId="{F718B9B3-6129-4A59-8414-69F6E1A3ED52}" type="sibTrans" cxnId="{647C0379-3AF1-4EF8-A9E8-864CA5D9C55A}">
      <dgm:prSet/>
      <dgm:spPr/>
      <dgm:t>
        <a:bodyPr/>
        <a:lstStyle/>
        <a:p>
          <a:endParaRPr lang="en-US" sz="1600"/>
        </a:p>
      </dgm:t>
    </dgm:pt>
    <dgm:pt modelId="{21069423-93F8-4BD5-BA33-8D6712DD07DC}">
      <dgm:prSet custT="1"/>
      <dgm:spPr/>
      <dgm:t>
        <a:bodyPr/>
        <a:lstStyle/>
        <a:p>
          <a:r>
            <a:rPr lang="en-US" sz="1600"/>
            <a:t>Meditation stage: open monitoring </a:t>
          </a:r>
          <a:r>
            <a:rPr lang="en-US" sz="1600" b="1" i="1">
              <a:solidFill>
                <a:schemeClr val="tx1"/>
              </a:solidFill>
            </a:rPr>
            <a:t>Dhyana</a:t>
          </a:r>
        </a:p>
      </dgm:t>
    </dgm:pt>
    <dgm:pt modelId="{1FCE65D4-14C9-4D13-A0F6-64AAF4271607}" type="parTrans" cxnId="{973B3200-DF5B-4662-B908-F2D9A34AD689}">
      <dgm:prSet/>
      <dgm:spPr/>
      <dgm:t>
        <a:bodyPr/>
        <a:lstStyle/>
        <a:p>
          <a:endParaRPr lang="en-US"/>
        </a:p>
      </dgm:t>
    </dgm:pt>
    <dgm:pt modelId="{9A6C953C-9E7F-4A40-BA30-F203E7696A3E}" type="sibTrans" cxnId="{973B3200-DF5B-4662-B908-F2D9A34AD689}">
      <dgm:prSet/>
      <dgm:spPr/>
      <dgm:t>
        <a:bodyPr/>
        <a:lstStyle/>
        <a:p>
          <a:endParaRPr lang="en-US" sz="1600"/>
        </a:p>
      </dgm:t>
    </dgm:pt>
    <dgm:pt modelId="{582CC06D-8453-4556-9586-C155F02BF3FF}">
      <dgm:prSet custT="1"/>
      <dgm:spPr/>
      <dgm:t>
        <a:bodyPr/>
        <a:lstStyle/>
        <a:p>
          <a:r>
            <a:rPr lang="en-US" sz="1600"/>
            <a:t>Meditation stage: total Absorption</a:t>
          </a:r>
        </a:p>
        <a:p>
          <a:r>
            <a:rPr lang="en-US" sz="1600" b="1" i="1">
              <a:solidFill>
                <a:schemeClr val="tx1"/>
              </a:solidFill>
            </a:rPr>
            <a:t>Samadhi</a:t>
          </a:r>
        </a:p>
      </dgm:t>
    </dgm:pt>
    <dgm:pt modelId="{AE4E1A64-39F4-486C-ADBA-C2144FCA0C17}" type="parTrans" cxnId="{0758D19E-84F3-428B-A616-C33D56B9B2CC}">
      <dgm:prSet/>
      <dgm:spPr/>
      <dgm:t>
        <a:bodyPr/>
        <a:lstStyle/>
        <a:p>
          <a:endParaRPr lang="en-US"/>
        </a:p>
      </dgm:t>
    </dgm:pt>
    <dgm:pt modelId="{081C0F1B-DC71-41AE-9F4F-F800DFE830DA}" type="sibTrans" cxnId="{0758D19E-84F3-428B-A616-C33D56B9B2CC}">
      <dgm:prSet/>
      <dgm:spPr/>
      <dgm:t>
        <a:bodyPr/>
        <a:lstStyle/>
        <a:p>
          <a:endParaRPr lang="en-US" sz="1600"/>
        </a:p>
      </dgm:t>
    </dgm:pt>
    <dgm:pt modelId="{CBCA1DB6-C4A0-4E10-A578-068553088FDB}">
      <dgm:prSet custT="1"/>
      <dgm:spPr/>
      <dgm:t>
        <a:bodyPr/>
        <a:lstStyle/>
        <a:p>
          <a:r>
            <a:rPr lang="en-US" sz="1600"/>
            <a:t>Withdrawal of senses: </a:t>
          </a:r>
          <a:r>
            <a:rPr lang="en-US" sz="1600" b="1" i="1">
              <a:solidFill>
                <a:schemeClr val="tx1"/>
              </a:solidFill>
            </a:rPr>
            <a:t>Pratyahara</a:t>
          </a:r>
        </a:p>
      </dgm:t>
    </dgm:pt>
    <dgm:pt modelId="{6785C579-3656-4C44-B32B-1F69F3B0DFE1}" type="parTrans" cxnId="{C969DD13-E3F6-420A-B165-EFCCE47176A6}">
      <dgm:prSet/>
      <dgm:spPr/>
      <dgm:t>
        <a:bodyPr/>
        <a:lstStyle/>
        <a:p>
          <a:endParaRPr lang="en-US"/>
        </a:p>
      </dgm:t>
    </dgm:pt>
    <dgm:pt modelId="{3EFED04F-AA62-42D6-9945-4A6A6A822867}" type="sibTrans" cxnId="{C969DD13-E3F6-420A-B165-EFCCE47176A6}">
      <dgm:prSet/>
      <dgm:spPr/>
      <dgm:t>
        <a:bodyPr/>
        <a:lstStyle/>
        <a:p>
          <a:endParaRPr lang="en-US" sz="1600"/>
        </a:p>
      </dgm:t>
    </dgm:pt>
    <dgm:pt modelId="{70858D75-8675-4FF1-8962-DAB0D7AD390C}" type="pres">
      <dgm:prSet presAssocID="{D25CEC22-9C89-4297-BA7A-F8FDEFDCE236}" presName="Name0" presStyleCnt="0">
        <dgm:presLayoutVars>
          <dgm:chMax val="1"/>
          <dgm:dir/>
          <dgm:animLvl val="ctr"/>
          <dgm:resizeHandles val="exact"/>
        </dgm:presLayoutVars>
      </dgm:prSet>
      <dgm:spPr/>
    </dgm:pt>
    <dgm:pt modelId="{2EE937B6-CE95-4598-BF96-0B6BF8C544B7}" type="pres">
      <dgm:prSet presAssocID="{19096F22-6CA1-4CC5-97AD-D8626D08A649}" presName="centerShape" presStyleLbl="node0" presStyleIdx="0" presStyleCnt="1" custLinFactNeighborX="-1987"/>
      <dgm:spPr/>
    </dgm:pt>
    <dgm:pt modelId="{7A2E526A-FA18-4DE8-A5AF-34E5B76196D0}" type="pres">
      <dgm:prSet presAssocID="{945CC17A-7459-4F84-BC36-C024E6B8F1DF}" presName="node" presStyleLbl="node1" presStyleIdx="0" presStyleCnt="8" custScaleX="136509" custScaleY="128051" custRadScaleRad="99147" custRadScaleInc="-1645">
        <dgm:presLayoutVars>
          <dgm:bulletEnabled val="1"/>
        </dgm:presLayoutVars>
      </dgm:prSet>
      <dgm:spPr/>
    </dgm:pt>
    <dgm:pt modelId="{5BDAC4FE-4A03-43A3-851F-2C244D520E35}" type="pres">
      <dgm:prSet presAssocID="{945CC17A-7459-4F84-BC36-C024E6B8F1DF}" presName="dummy" presStyleCnt="0"/>
      <dgm:spPr/>
    </dgm:pt>
    <dgm:pt modelId="{0C86151D-BA4B-4D70-B24C-9E6B99F8908D}" type="pres">
      <dgm:prSet presAssocID="{99092119-1A6B-4C6B-857A-DC9DADCD1FD2}" presName="sibTrans" presStyleLbl="sibTrans2D1" presStyleIdx="0" presStyleCnt="8"/>
      <dgm:spPr/>
    </dgm:pt>
    <dgm:pt modelId="{57B3DC08-B35F-4404-952D-4EDCF6C7671E}" type="pres">
      <dgm:prSet presAssocID="{049A2804-8218-4854-9F4F-1BC622806D02}" presName="node" presStyleLbl="node1" presStyleIdx="1" presStyleCnt="8" custScaleX="136034" custScaleY="125040">
        <dgm:presLayoutVars>
          <dgm:bulletEnabled val="1"/>
        </dgm:presLayoutVars>
      </dgm:prSet>
      <dgm:spPr/>
    </dgm:pt>
    <dgm:pt modelId="{6FE67253-FDEB-4B52-9429-7EC8AFF4CC20}" type="pres">
      <dgm:prSet presAssocID="{049A2804-8218-4854-9F4F-1BC622806D02}" presName="dummy" presStyleCnt="0"/>
      <dgm:spPr/>
    </dgm:pt>
    <dgm:pt modelId="{91C36DFC-F328-44B4-AB68-68453F230079}" type="pres">
      <dgm:prSet presAssocID="{BF93F07C-9718-48FF-845B-4221A9D7381F}" presName="sibTrans" presStyleLbl="sibTrans2D1" presStyleIdx="1" presStyleCnt="8"/>
      <dgm:spPr/>
    </dgm:pt>
    <dgm:pt modelId="{49BB8AF8-F04B-4B56-9472-C392DFC25937}" type="pres">
      <dgm:prSet presAssocID="{CA54D2CA-2391-4ED8-8B46-C209A7CA342F}" presName="node" presStyleLbl="node1" presStyleIdx="2" presStyleCnt="8" custScaleX="132912" custScaleY="136024" custRadScaleRad="98186" custRadScaleInc="3079">
        <dgm:presLayoutVars>
          <dgm:bulletEnabled val="1"/>
        </dgm:presLayoutVars>
      </dgm:prSet>
      <dgm:spPr/>
    </dgm:pt>
    <dgm:pt modelId="{B0B99418-EED7-4348-BFF2-0BA0E3D9E78D}" type="pres">
      <dgm:prSet presAssocID="{CA54D2CA-2391-4ED8-8B46-C209A7CA342F}" presName="dummy" presStyleCnt="0"/>
      <dgm:spPr/>
    </dgm:pt>
    <dgm:pt modelId="{2BB71802-CD28-4414-98AB-F2FCA773AB82}" type="pres">
      <dgm:prSet presAssocID="{D1A73323-B9C0-422F-BF60-21E1CB2783AE}" presName="sibTrans" presStyleLbl="sibTrans2D1" presStyleIdx="2" presStyleCnt="8"/>
      <dgm:spPr/>
    </dgm:pt>
    <dgm:pt modelId="{169A0597-43E9-49B0-800D-70DE0160E240}" type="pres">
      <dgm:prSet presAssocID="{7A1693AA-2D4E-47A3-842E-E98ECDC8D847}" presName="node" presStyleLbl="node1" presStyleIdx="3" presStyleCnt="8" custScaleX="146227" custScaleY="132251">
        <dgm:presLayoutVars>
          <dgm:bulletEnabled val="1"/>
        </dgm:presLayoutVars>
      </dgm:prSet>
      <dgm:spPr/>
    </dgm:pt>
    <dgm:pt modelId="{D230EA99-8E41-4A92-B9DB-0B235CBDC9D0}" type="pres">
      <dgm:prSet presAssocID="{7A1693AA-2D4E-47A3-842E-E98ECDC8D847}" presName="dummy" presStyleCnt="0"/>
      <dgm:spPr/>
    </dgm:pt>
    <dgm:pt modelId="{74FFA399-299B-4376-9007-6C6B09A1513B}" type="pres">
      <dgm:prSet presAssocID="{0C788649-6F03-4777-8125-89311F20DCAD}" presName="sibTrans" presStyleLbl="sibTrans2D1" presStyleIdx="3" presStyleCnt="8"/>
      <dgm:spPr/>
    </dgm:pt>
    <dgm:pt modelId="{75DD4CC1-B925-4CE9-99C0-09AB65059D53}" type="pres">
      <dgm:prSet presAssocID="{CBCA1DB6-C4A0-4E10-A578-068553088FDB}" presName="node" presStyleLbl="node1" presStyleIdx="4" presStyleCnt="8" custScaleX="155738" custScaleY="136403">
        <dgm:presLayoutVars>
          <dgm:bulletEnabled val="1"/>
        </dgm:presLayoutVars>
      </dgm:prSet>
      <dgm:spPr/>
    </dgm:pt>
    <dgm:pt modelId="{8B758949-0FB0-4B43-BFE4-B2CF8580D550}" type="pres">
      <dgm:prSet presAssocID="{CBCA1DB6-C4A0-4E10-A578-068553088FDB}" presName="dummy" presStyleCnt="0"/>
      <dgm:spPr/>
    </dgm:pt>
    <dgm:pt modelId="{B3FF617E-2791-49BD-95F2-133884B0AE8E}" type="pres">
      <dgm:prSet presAssocID="{3EFED04F-AA62-42D6-9945-4A6A6A822867}" presName="sibTrans" presStyleLbl="sibTrans2D1" presStyleIdx="4" presStyleCnt="8"/>
      <dgm:spPr/>
    </dgm:pt>
    <dgm:pt modelId="{478E5A00-F01A-4F2C-A266-2DFAA0D2186A}" type="pres">
      <dgm:prSet presAssocID="{F039ABEA-7637-4A72-976D-31BA051F0B8B}" presName="node" presStyleLbl="node1" presStyleIdx="5" presStyleCnt="8" custScaleX="147109" custScaleY="138238" custRadScaleRad="102091" custRadScaleInc="2065">
        <dgm:presLayoutVars>
          <dgm:bulletEnabled val="1"/>
        </dgm:presLayoutVars>
      </dgm:prSet>
      <dgm:spPr/>
    </dgm:pt>
    <dgm:pt modelId="{7AA91ED5-FC06-47B4-A96C-BDF388E7ACEA}" type="pres">
      <dgm:prSet presAssocID="{F039ABEA-7637-4A72-976D-31BA051F0B8B}" presName="dummy" presStyleCnt="0"/>
      <dgm:spPr/>
    </dgm:pt>
    <dgm:pt modelId="{947AA61F-DA54-4276-BB50-C9128682CBCE}" type="pres">
      <dgm:prSet presAssocID="{F718B9B3-6129-4A59-8414-69F6E1A3ED52}" presName="sibTrans" presStyleLbl="sibTrans2D1" presStyleIdx="5" presStyleCnt="8"/>
      <dgm:spPr/>
    </dgm:pt>
    <dgm:pt modelId="{5165BBFF-FE25-4EF9-83C2-085D278839C8}" type="pres">
      <dgm:prSet presAssocID="{21069423-93F8-4BD5-BA33-8D6712DD07DC}" presName="node" presStyleLbl="node1" presStyleIdx="6" presStyleCnt="8" custScaleX="143836" custScaleY="134520">
        <dgm:presLayoutVars>
          <dgm:bulletEnabled val="1"/>
        </dgm:presLayoutVars>
      </dgm:prSet>
      <dgm:spPr/>
    </dgm:pt>
    <dgm:pt modelId="{559F74DE-1FC4-4DB8-BDB4-18B7B2A61CB7}" type="pres">
      <dgm:prSet presAssocID="{21069423-93F8-4BD5-BA33-8D6712DD07DC}" presName="dummy" presStyleCnt="0"/>
      <dgm:spPr/>
    </dgm:pt>
    <dgm:pt modelId="{20C17A4D-4ABC-43EE-ACBC-5042EF77E268}" type="pres">
      <dgm:prSet presAssocID="{9A6C953C-9E7F-4A40-BA30-F203E7696A3E}" presName="sibTrans" presStyleLbl="sibTrans2D1" presStyleIdx="6" presStyleCnt="8"/>
      <dgm:spPr/>
    </dgm:pt>
    <dgm:pt modelId="{FBE16D07-8A18-477C-9676-A22E9A943485}" type="pres">
      <dgm:prSet presAssocID="{582CC06D-8453-4556-9586-C155F02BF3FF}" presName="node" presStyleLbl="node1" presStyleIdx="7" presStyleCnt="8" custScaleX="144327" custScaleY="140837">
        <dgm:presLayoutVars>
          <dgm:bulletEnabled val="1"/>
        </dgm:presLayoutVars>
      </dgm:prSet>
      <dgm:spPr/>
    </dgm:pt>
    <dgm:pt modelId="{48D9AF93-A6EB-4B4E-9E8F-5B2586558F35}" type="pres">
      <dgm:prSet presAssocID="{582CC06D-8453-4556-9586-C155F02BF3FF}" presName="dummy" presStyleCnt="0"/>
      <dgm:spPr/>
    </dgm:pt>
    <dgm:pt modelId="{4518A537-A397-4629-8C88-690C56778017}" type="pres">
      <dgm:prSet presAssocID="{081C0F1B-DC71-41AE-9F4F-F800DFE830DA}" presName="sibTrans" presStyleLbl="sibTrans2D1" presStyleIdx="7" presStyleCnt="8"/>
      <dgm:spPr/>
    </dgm:pt>
  </dgm:ptLst>
  <dgm:cxnLst>
    <dgm:cxn modelId="{973B3200-DF5B-4662-B908-F2D9A34AD689}" srcId="{19096F22-6CA1-4CC5-97AD-D8626D08A649}" destId="{21069423-93F8-4BD5-BA33-8D6712DD07DC}" srcOrd="6" destOrd="0" parTransId="{1FCE65D4-14C9-4D13-A0F6-64AAF4271607}" sibTransId="{9A6C953C-9E7F-4A40-BA30-F203E7696A3E}"/>
    <dgm:cxn modelId="{36E98300-23BB-4A25-A20B-7940D969D176}" type="presOf" srcId="{3EFED04F-AA62-42D6-9945-4A6A6A822867}" destId="{B3FF617E-2791-49BD-95F2-133884B0AE8E}" srcOrd="0" destOrd="0" presId="urn:microsoft.com/office/officeart/2005/8/layout/radial6"/>
    <dgm:cxn modelId="{D2244001-E4CD-421C-AEDE-B65DF1D32EB5}" type="presOf" srcId="{081C0F1B-DC71-41AE-9F4F-F800DFE830DA}" destId="{4518A537-A397-4629-8C88-690C56778017}" srcOrd="0" destOrd="0" presId="urn:microsoft.com/office/officeart/2005/8/layout/radial6"/>
    <dgm:cxn modelId="{81190C07-426A-40DA-B15C-AA8B02A0E0F8}" srcId="{19096F22-6CA1-4CC5-97AD-D8626D08A649}" destId="{049A2804-8218-4854-9F4F-1BC622806D02}" srcOrd="1" destOrd="0" parTransId="{E7BE3190-2B1A-4B38-B372-D1439D18F493}" sibTransId="{BF93F07C-9718-48FF-845B-4221A9D7381F}"/>
    <dgm:cxn modelId="{14EFD508-6904-46AE-A299-57AAAD737745}" type="presOf" srcId="{D25CEC22-9C89-4297-BA7A-F8FDEFDCE236}" destId="{70858D75-8675-4FF1-8962-DAB0D7AD390C}" srcOrd="0" destOrd="0" presId="urn:microsoft.com/office/officeart/2005/8/layout/radial6"/>
    <dgm:cxn modelId="{C969DD13-E3F6-420A-B165-EFCCE47176A6}" srcId="{19096F22-6CA1-4CC5-97AD-D8626D08A649}" destId="{CBCA1DB6-C4A0-4E10-A578-068553088FDB}" srcOrd="4" destOrd="0" parTransId="{6785C579-3656-4C44-B32B-1F69F3B0DFE1}" sibTransId="{3EFED04F-AA62-42D6-9945-4A6A6A822867}"/>
    <dgm:cxn modelId="{C3910136-AEBA-49DF-B5E1-2A913945E88F}" type="presOf" srcId="{CBCA1DB6-C4A0-4E10-A578-068553088FDB}" destId="{75DD4CC1-B925-4CE9-99C0-09AB65059D53}" srcOrd="0" destOrd="0" presId="urn:microsoft.com/office/officeart/2005/8/layout/radial6"/>
    <dgm:cxn modelId="{E61F0F3B-3F85-45E9-8E0C-34C1F15D5B6C}" type="presOf" srcId="{F718B9B3-6129-4A59-8414-69F6E1A3ED52}" destId="{947AA61F-DA54-4276-BB50-C9128682CBCE}" srcOrd="0" destOrd="0" presId="urn:microsoft.com/office/officeart/2005/8/layout/radial6"/>
    <dgm:cxn modelId="{8F725F4C-8258-46C6-A11F-1C17D997275C}" srcId="{19096F22-6CA1-4CC5-97AD-D8626D08A649}" destId="{CA54D2CA-2391-4ED8-8B46-C209A7CA342F}" srcOrd="2" destOrd="0" parTransId="{AA8E73C7-64B7-47E6-9A18-01C817BF613F}" sibTransId="{D1A73323-B9C0-422F-BF60-21E1CB2783AE}"/>
    <dgm:cxn modelId="{B542644C-5BD1-443A-A695-4E36CDF23283}" type="presOf" srcId="{21069423-93F8-4BD5-BA33-8D6712DD07DC}" destId="{5165BBFF-FE25-4EF9-83C2-085D278839C8}" srcOrd="0" destOrd="0" presId="urn:microsoft.com/office/officeart/2005/8/layout/radial6"/>
    <dgm:cxn modelId="{C2D2E64D-8468-4EC9-9B1F-ED7B1EB98CB0}" type="presOf" srcId="{049A2804-8218-4854-9F4F-1BC622806D02}" destId="{57B3DC08-B35F-4404-952D-4EDCF6C7671E}" srcOrd="0" destOrd="0" presId="urn:microsoft.com/office/officeart/2005/8/layout/radial6"/>
    <dgm:cxn modelId="{434BA36E-3B47-4A67-A3D4-67FB368F3742}" type="presOf" srcId="{D1A73323-B9C0-422F-BF60-21E1CB2783AE}" destId="{2BB71802-CD28-4414-98AB-F2FCA773AB82}" srcOrd="0" destOrd="0" presId="urn:microsoft.com/office/officeart/2005/8/layout/radial6"/>
    <dgm:cxn modelId="{9951F253-146F-44F3-AEFC-B0D1E3CD8FBA}" type="presOf" srcId="{CA54D2CA-2391-4ED8-8B46-C209A7CA342F}" destId="{49BB8AF8-F04B-4B56-9472-C392DFC25937}" srcOrd="0" destOrd="0" presId="urn:microsoft.com/office/officeart/2005/8/layout/radial6"/>
    <dgm:cxn modelId="{6E3AB855-02E5-46B7-A061-6304AE8A91F5}" srcId="{19096F22-6CA1-4CC5-97AD-D8626D08A649}" destId="{7A1693AA-2D4E-47A3-842E-E98ECDC8D847}" srcOrd="3" destOrd="0" parTransId="{8873DD34-72A0-4CC6-9B03-82A6860FB5F2}" sibTransId="{0C788649-6F03-4777-8125-89311F20DCAD}"/>
    <dgm:cxn modelId="{647C0379-3AF1-4EF8-A9E8-864CA5D9C55A}" srcId="{19096F22-6CA1-4CC5-97AD-D8626D08A649}" destId="{F039ABEA-7637-4A72-976D-31BA051F0B8B}" srcOrd="5" destOrd="0" parTransId="{25340BE0-52E3-4B99-BDDD-C454C3945DCC}" sibTransId="{F718B9B3-6129-4A59-8414-69F6E1A3ED52}"/>
    <dgm:cxn modelId="{D4B5888F-C55C-4C20-AFAC-499BBF4F7770}" type="presOf" srcId="{19096F22-6CA1-4CC5-97AD-D8626D08A649}" destId="{2EE937B6-CE95-4598-BF96-0B6BF8C544B7}" srcOrd="0" destOrd="0" presId="urn:microsoft.com/office/officeart/2005/8/layout/radial6"/>
    <dgm:cxn modelId="{0758D19E-84F3-428B-A616-C33D56B9B2CC}" srcId="{19096F22-6CA1-4CC5-97AD-D8626D08A649}" destId="{582CC06D-8453-4556-9586-C155F02BF3FF}" srcOrd="7" destOrd="0" parTransId="{AE4E1A64-39F4-486C-ADBA-C2144FCA0C17}" sibTransId="{081C0F1B-DC71-41AE-9F4F-F800DFE830DA}"/>
    <dgm:cxn modelId="{1F4F7BA0-93C2-40FF-A0A6-2FF63366FA8D}" type="presOf" srcId="{9A6C953C-9E7F-4A40-BA30-F203E7696A3E}" destId="{20C17A4D-4ABC-43EE-ACBC-5042EF77E268}" srcOrd="0" destOrd="0" presId="urn:microsoft.com/office/officeart/2005/8/layout/radial6"/>
    <dgm:cxn modelId="{195161A1-2A8E-45A4-A14D-B7481952282C}" type="presOf" srcId="{0C788649-6F03-4777-8125-89311F20DCAD}" destId="{74FFA399-299B-4376-9007-6C6B09A1513B}" srcOrd="0" destOrd="0" presId="urn:microsoft.com/office/officeart/2005/8/layout/radial6"/>
    <dgm:cxn modelId="{DA956EB3-4B5B-4107-80C7-C7F39D3BA39B}" type="presOf" srcId="{99092119-1A6B-4C6B-857A-DC9DADCD1FD2}" destId="{0C86151D-BA4B-4D70-B24C-9E6B99F8908D}" srcOrd="0" destOrd="0" presId="urn:microsoft.com/office/officeart/2005/8/layout/radial6"/>
    <dgm:cxn modelId="{781E1EC0-37DD-40FF-B75A-DFDCF453A80B}" type="presOf" srcId="{582CC06D-8453-4556-9586-C155F02BF3FF}" destId="{FBE16D07-8A18-477C-9676-A22E9A943485}" srcOrd="0" destOrd="0" presId="urn:microsoft.com/office/officeart/2005/8/layout/radial6"/>
    <dgm:cxn modelId="{A74BC8CE-08DE-4060-A5D6-87BFFAA29524}" srcId="{19096F22-6CA1-4CC5-97AD-D8626D08A649}" destId="{945CC17A-7459-4F84-BC36-C024E6B8F1DF}" srcOrd="0" destOrd="0" parTransId="{F243C6EB-E1FB-4300-B9BB-6B8674AE26B0}" sibTransId="{99092119-1A6B-4C6B-857A-DC9DADCD1FD2}"/>
    <dgm:cxn modelId="{002FD2D3-A9A4-45FD-A4CF-BE968C2BBEA0}" type="presOf" srcId="{7A1693AA-2D4E-47A3-842E-E98ECDC8D847}" destId="{169A0597-43E9-49B0-800D-70DE0160E240}" srcOrd="0" destOrd="0" presId="urn:microsoft.com/office/officeart/2005/8/layout/radial6"/>
    <dgm:cxn modelId="{9B8F09DB-3902-45E8-BC31-4FAD93A042E8}" type="presOf" srcId="{BF93F07C-9718-48FF-845B-4221A9D7381F}" destId="{91C36DFC-F328-44B4-AB68-68453F230079}" srcOrd="0" destOrd="0" presId="urn:microsoft.com/office/officeart/2005/8/layout/radial6"/>
    <dgm:cxn modelId="{74EED1E4-550F-4638-90CA-A8446212727B}" srcId="{D25CEC22-9C89-4297-BA7A-F8FDEFDCE236}" destId="{19096F22-6CA1-4CC5-97AD-D8626D08A649}" srcOrd="0" destOrd="0" parTransId="{157B14B2-F748-404E-8278-6753F8E30B52}" sibTransId="{5D25461D-E3BB-44C3-B61D-23C5FF3B17F9}"/>
    <dgm:cxn modelId="{8A4CC4E7-19D9-4948-9AD8-BC1D593AB7AD}" type="presOf" srcId="{F039ABEA-7637-4A72-976D-31BA051F0B8B}" destId="{478E5A00-F01A-4F2C-A266-2DFAA0D2186A}" srcOrd="0" destOrd="0" presId="urn:microsoft.com/office/officeart/2005/8/layout/radial6"/>
    <dgm:cxn modelId="{5FF36FFA-DB75-407F-A558-E08123CA2CBD}" type="presOf" srcId="{945CC17A-7459-4F84-BC36-C024E6B8F1DF}" destId="{7A2E526A-FA18-4DE8-A5AF-34E5B76196D0}" srcOrd="0" destOrd="0" presId="urn:microsoft.com/office/officeart/2005/8/layout/radial6"/>
    <dgm:cxn modelId="{A319E410-0609-4878-A705-517DF0CBE434}" type="presParOf" srcId="{70858D75-8675-4FF1-8962-DAB0D7AD390C}" destId="{2EE937B6-CE95-4598-BF96-0B6BF8C544B7}" srcOrd="0" destOrd="0" presId="urn:microsoft.com/office/officeart/2005/8/layout/radial6"/>
    <dgm:cxn modelId="{43E3EC51-C5BC-4D99-ABAA-09194EC3F23F}" type="presParOf" srcId="{70858D75-8675-4FF1-8962-DAB0D7AD390C}" destId="{7A2E526A-FA18-4DE8-A5AF-34E5B76196D0}" srcOrd="1" destOrd="0" presId="urn:microsoft.com/office/officeart/2005/8/layout/radial6"/>
    <dgm:cxn modelId="{3440C7C1-609E-4821-B7AF-3DB398C88026}" type="presParOf" srcId="{70858D75-8675-4FF1-8962-DAB0D7AD390C}" destId="{5BDAC4FE-4A03-43A3-851F-2C244D520E35}" srcOrd="2" destOrd="0" presId="urn:microsoft.com/office/officeart/2005/8/layout/radial6"/>
    <dgm:cxn modelId="{83289089-9457-40E4-8086-151C169FB44C}" type="presParOf" srcId="{70858D75-8675-4FF1-8962-DAB0D7AD390C}" destId="{0C86151D-BA4B-4D70-B24C-9E6B99F8908D}" srcOrd="3" destOrd="0" presId="urn:microsoft.com/office/officeart/2005/8/layout/radial6"/>
    <dgm:cxn modelId="{185D2D01-C4E4-42CB-87EF-D80F04D8A7EB}" type="presParOf" srcId="{70858D75-8675-4FF1-8962-DAB0D7AD390C}" destId="{57B3DC08-B35F-4404-952D-4EDCF6C7671E}" srcOrd="4" destOrd="0" presId="urn:microsoft.com/office/officeart/2005/8/layout/radial6"/>
    <dgm:cxn modelId="{0A6E3FE0-87F9-4F1B-9444-11CF2E454131}" type="presParOf" srcId="{70858D75-8675-4FF1-8962-DAB0D7AD390C}" destId="{6FE67253-FDEB-4B52-9429-7EC8AFF4CC20}" srcOrd="5" destOrd="0" presId="urn:microsoft.com/office/officeart/2005/8/layout/radial6"/>
    <dgm:cxn modelId="{D4C207A5-1B61-4DE3-8E4F-4407DC14430F}" type="presParOf" srcId="{70858D75-8675-4FF1-8962-DAB0D7AD390C}" destId="{91C36DFC-F328-44B4-AB68-68453F230079}" srcOrd="6" destOrd="0" presId="urn:microsoft.com/office/officeart/2005/8/layout/radial6"/>
    <dgm:cxn modelId="{67D02BC6-94FB-4681-9B74-1E1627D67DE0}" type="presParOf" srcId="{70858D75-8675-4FF1-8962-DAB0D7AD390C}" destId="{49BB8AF8-F04B-4B56-9472-C392DFC25937}" srcOrd="7" destOrd="0" presId="urn:microsoft.com/office/officeart/2005/8/layout/radial6"/>
    <dgm:cxn modelId="{0C8D4406-E24C-4033-A629-F89CB21A8A74}" type="presParOf" srcId="{70858D75-8675-4FF1-8962-DAB0D7AD390C}" destId="{B0B99418-EED7-4348-BFF2-0BA0E3D9E78D}" srcOrd="8" destOrd="0" presId="urn:microsoft.com/office/officeart/2005/8/layout/radial6"/>
    <dgm:cxn modelId="{5ADE9FA2-1BA9-4606-8D9B-51ABA28B6501}" type="presParOf" srcId="{70858D75-8675-4FF1-8962-DAB0D7AD390C}" destId="{2BB71802-CD28-4414-98AB-F2FCA773AB82}" srcOrd="9" destOrd="0" presId="urn:microsoft.com/office/officeart/2005/8/layout/radial6"/>
    <dgm:cxn modelId="{DFD7F3A8-C256-4DF2-95C2-3FBCAE61DDF9}" type="presParOf" srcId="{70858D75-8675-4FF1-8962-DAB0D7AD390C}" destId="{169A0597-43E9-49B0-800D-70DE0160E240}" srcOrd="10" destOrd="0" presId="urn:microsoft.com/office/officeart/2005/8/layout/radial6"/>
    <dgm:cxn modelId="{35883900-4CF1-42E5-BC17-0EA6C167A1D6}" type="presParOf" srcId="{70858D75-8675-4FF1-8962-DAB0D7AD390C}" destId="{D230EA99-8E41-4A92-B9DB-0B235CBDC9D0}" srcOrd="11" destOrd="0" presId="urn:microsoft.com/office/officeart/2005/8/layout/radial6"/>
    <dgm:cxn modelId="{E52850DF-7D0F-4901-8E83-9BD9EB897AB0}" type="presParOf" srcId="{70858D75-8675-4FF1-8962-DAB0D7AD390C}" destId="{74FFA399-299B-4376-9007-6C6B09A1513B}" srcOrd="12" destOrd="0" presId="urn:microsoft.com/office/officeart/2005/8/layout/radial6"/>
    <dgm:cxn modelId="{E703DE02-0C60-4C44-AD37-88A0D251FE60}" type="presParOf" srcId="{70858D75-8675-4FF1-8962-DAB0D7AD390C}" destId="{75DD4CC1-B925-4CE9-99C0-09AB65059D53}" srcOrd="13" destOrd="0" presId="urn:microsoft.com/office/officeart/2005/8/layout/radial6"/>
    <dgm:cxn modelId="{6D33CCCE-3D04-4A80-94B2-FB0FE1851500}" type="presParOf" srcId="{70858D75-8675-4FF1-8962-DAB0D7AD390C}" destId="{8B758949-0FB0-4B43-BFE4-B2CF8580D550}" srcOrd="14" destOrd="0" presId="urn:microsoft.com/office/officeart/2005/8/layout/radial6"/>
    <dgm:cxn modelId="{46B08400-DF1C-46BD-81C4-91C8EA04C873}" type="presParOf" srcId="{70858D75-8675-4FF1-8962-DAB0D7AD390C}" destId="{B3FF617E-2791-49BD-95F2-133884B0AE8E}" srcOrd="15" destOrd="0" presId="urn:microsoft.com/office/officeart/2005/8/layout/radial6"/>
    <dgm:cxn modelId="{0100AF6F-8C58-4AE7-8CF3-1E14167D915D}" type="presParOf" srcId="{70858D75-8675-4FF1-8962-DAB0D7AD390C}" destId="{478E5A00-F01A-4F2C-A266-2DFAA0D2186A}" srcOrd="16" destOrd="0" presId="urn:microsoft.com/office/officeart/2005/8/layout/radial6"/>
    <dgm:cxn modelId="{E6781BEB-3030-4222-8E0E-26A5A6D4CFFF}" type="presParOf" srcId="{70858D75-8675-4FF1-8962-DAB0D7AD390C}" destId="{7AA91ED5-FC06-47B4-A96C-BDF388E7ACEA}" srcOrd="17" destOrd="0" presId="urn:microsoft.com/office/officeart/2005/8/layout/radial6"/>
    <dgm:cxn modelId="{A6356119-C66F-4247-BF45-625C65D82139}" type="presParOf" srcId="{70858D75-8675-4FF1-8962-DAB0D7AD390C}" destId="{947AA61F-DA54-4276-BB50-C9128682CBCE}" srcOrd="18" destOrd="0" presId="urn:microsoft.com/office/officeart/2005/8/layout/radial6"/>
    <dgm:cxn modelId="{55905ED6-E1DF-4175-90A5-DEC4E1A75DE3}" type="presParOf" srcId="{70858D75-8675-4FF1-8962-DAB0D7AD390C}" destId="{5165BBFF-FE25-4EF9-83C2-085D278839C8}" srcOrd="19" destOrd="0" presId="urn:microsoft.com/office/officeart/2005/8/layout/radial6"/>
    <dgm:cxn modelId="{72265FB5-F958-4022-9C48-24EA2E71B5C0}" type="presParOf" srcId="{70858D75-8675-4FF1-8962-DAB0D7AD390C}" destId="{559F74DE-1FC4-4DB8-BDB4-18B7B2A61CB7}" srcOrd="20" destOrd="0" presId="urn:microsoft.com/office/officeart/2005/8/layout/radial6"/>
    <dgm:cxn modelId="{6BFDAE78-E261-49B7-BB1B-0DBE25FD612F}" type="presParOf" srcId="{70858D75-8675-4FF1-8962-DAB0D7AD390C}" destId="{20C17A4D-4ABC-43EE-ACBC-5042EF77E268}" srcOrd="21" destOrd="0" presId="urn:microsoft.com/office/officeart/2005/8/layout/radial6"/>
    <dgm:cxn modelId="{83EF6EC9-6506-4B47-BC7E-F8C81A020830}" type="presParOf" srcId="{70858D75-8675-4FF1-8962-DAB0D7AD390C}" destId="{FBE16D07-8A18-477C-9676-A22E9A943485}" srcOrd="22" destOrd="0" presId="urn:microsoft.com/office/officeart/2005/8/layout/radial6"/>
    <dgm:cxn modelId="{5DF685D1-9D54-4266-9A4B-54B71AE544AC}" type="presParOf" srcId="{70858D75-8675-4FF1-8962-DAB0D7AD390C}" destId="{48D9AF93-A6EB-4B4E-9E8F-5B2586558F35}" srcOrd="23" destOrd="0" presId="urn:microsoft.com/office/officeart/2005/8/layout/radial6"/>
    <dgm:cxn modelId="{ADA01390-F05B-470C-A0D3-0FF9D7314FB5}" type="presParOf" srcId="{70858D75-8675-4FF1-8962-DAB0D7AD390C}" destId="{4518A537-A397-4629-8C88-690C56778017}" srcOrd="24"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CEC22-9C89-4297-BA7A-F8FDEFDCE23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9096F22-6CA1-4CC5-97AD-D8626D08A649}">
      <dgm:prSet phldrT="[Text]" custT="1"/>
      <dgm:spPr/>
      <dgm:t>
        <a:bodyPr/>
        <a:lstStyle/>
        <a:p>
          <a:r>
            <a:rPr lang="en-US" sz="3600"/>
            <a:t>Yoga</a:t>
          </a:r>
        </a:p>
      </dgm:t>
    </dgm:pt>
    <dgm:pt modelId="{157B14B2-F748-404E-8278-6753F8E30B52}" type="parTrans" cxnId="{74EED1E4-550F-4638-90CA-A8446212727B}">
      <dgm:prSet/>
      <dgm:spPr/>
      <dgm:t>
        <a:bodyPr/>
        <a:lstStyle/>
        <a:p>
          <a:endParaRPr lang="en-US"/>
        </a:p>
      </dgm:t>
    </dgm:pt>
    <dgm:pt modelId="{5D25461D-E3BB-44C3-B61D-23C5FF3B17F9}" type="sibTrans" cxnId="{74EED1E4-550F-4638-90CA-A8446212727B}">
      <dgm:prSet/>
      <dgm:spPr/>
      <dgm:t>
        <a:bodyPr/>
        <a:lstStyle/>
        <a:p>
          <a:endParaRPr lang="en-US"/>
        </a:p>
      </dgm:t>
    </dgm:pt>
    <dgm:pt modelId="{945CC17A-7459-4F84-BC36-C024E6B8F1DF}">
      <dgm:prSet phldrT="[Text]" custT="1"/>
      <dgm:spPr/>
      <dgm:t>
        <a:bodyPr/>
        <a:lstStyle/>
        <a:p>
          <a:r>
            <a:rPr lang="en-US" sz="1600"/>
            <a:t>Social Disciplines</a:t>
          </a:r>
        </a:p>
        <a:p>
          <a:r>
            <a:rPr lang="en-US" sz="1600" b="1" i="1">
              <a:solidFill>
                <a:schemeClr val="tx1"/>
              </a:solidFill>
            </a:rPr>
            <a:t>Yamas</a:t>
          </a:r>
        </a:p>
      </dgm:t>
    </dgm:pt>
    <dgm:pt modelId="{F243C6EB-E1FB-4300-B9BB-6B8674AE26B0}" type="parTrans" cxnId="{A74BC8CE-08DE-4060-A5D6-87BFFAA29524}">
      <dgm:prSet/>
      <dgm:spPr/>
      <dgm:t>
        <a:bodyPr/>
        <a:lstStyle/>
        <a:p>
          <a:endParaRPr lang="en-US"/>
        </a:p>
      </dgm:t>
    </dgm:pt>
    <dgm:pt modelId="{99092119-1A6B-4C6B-857A-DC9DADCD1FD2}" type="sibTrans" cxnId="{A74BC8CE-08DE-4060-A5D6-87BFFAA29524}">
      <dgm:prSet/>
      <dgm:spPr/>
      <dgm:t>
        <a:bodyPr/>
        <a:lstStyle/>
        <a:p>
          <a:endParaRPr lang="en-US" sz="1600"/>
        </a:p>
      </dgm:t>
    </dgm:pt>
    <dgm:pt modelId="{049A2804-8218-4854-9F4F-1BC622806D02}">
      <dgm:prSet phldrT="[Text]" custT="1"/>
      <dgm:spPr/>
      <dgm:t>
        <a:bodyPr/>
        <a:lstStyle/>
        <a:p>
          <a:r>
            <a:rPr lang="en-US" sz="1600"/>
            <a:t>Personal Disciplines</a:t>
          </a:r>
        </a:p>
        <a:p>
          <a:r>
            <a:rPr lang="en-US" sz="1600" b="1" i="1">
              <a:solidFill>
                <a:schemeClr val="tx1"/>
              </a:solidFill>
            </a:rPr>
            <a:t>Niyamas</a:t>
          </a:r>
        </a:p>
      </dgm:t>
    </dgm:pt>
    <dgm:pt modelId="{E7BE3190-2B1A-4B38-B372-D1439D18F493}" type="parTrans" cxnId="{81190C07-426A-40DA-B15C-AA8B02A0E0F8}">
      <dgm:prSet/>
      <dgm:spPr/>
      <dgm:t>
        <a:bodyPr/>
        <a:lstStyle/>
        <a:p>
          <a:endParaRPr lang="en-US"/>
        </a:p>
      </dgm:t>
    </dgm:pt>
    <dgm:pt modelId="{BF93F07C-9718-48FF-845B-4221A9D7381F}" type="sibTrans" cxnId="{81190C07-426A-40DA-B15C-AA8B02A0E0F8}">
      <dgm:prSet/>
      <dgm:spPr/>
      <dgm:t>
        <a:bodyPr/>
        <a:lstStyle/>
        <a:p>
          <a:endParaRPr lang="en-US" sz="1600"/>
        </a:p>
      </dgm:t>
    </dgm:pt>
    <dgm:pt modelId="{CA54D2CA-2391-4ED8-8B46-C209A7CA342F}">
      <dgm:prSet phldrT="[Text]" custT="1"/>
      <dgm:spPr/>
      <dgm:t>
        <a:bodyPr/>
        <a:lstStyle/>
        <a:p>
          <a:r>
            <a:rPr lang="en-US" sz="1200"/>
            <a:t>Postures/ Movement balancing effort and ease</a:t>
          </a:r>
        </a:p>
        <a:p>
          <a:r>
            <a:rPr lang="en-US" sz="1600" b="1" i="1">
              <a:solidFill>
                <a:schemeClr val="tx1"/>
              </a:solidFill>
            </a:rPr>
            <a:t>Asana</a:t>
          </a:r>
        </a:p>
      </dgm:t>
    </dgm:pt>
    <dgm:pt modelId="{AA8E73C7-64B7-47E6-9A18-01C817BF613F}" type="parTrans" cxnId="{8F725F4C-8258-46C6-A11F-1C17D997275C}">
      <dgm:prSet/>
      <dgm:spPr/>
      <dgm:t>
        <a:bodyPr/>
        <a:lstStyle/>
        <a:p>
          <a:endParaRPr lang="en-US"/>
        </a:p>
      </dgm:t>
    </dgm:pt>
    <dgm:pt modelId="{D1A73323-B9C0-422F-BF60-21E1CB2783AE}" type="sibTrans" cxnId="{8F725F4C-8258-46C6-A11F-1C17D997275C}">
      <dgm:prSet/>
      <dgm:spPr/>
      <dgm:t>
        <a:bodyPr/>
        <a:lstStyle/>
        <a:p>
          <a:endParaRPr lang="en-US" sz="1600"/>
        </a:p>
      </dgm:t>
    </dgm:pt>
    <dgm:pt modelId="{7A1693AA-2D4E-47A3-842E-E98ECDC8D847}">
      <dgm:prSet phldrT="[Text]" custT="1"/>
      <dgm:spPr/>
      <dgm:t>
        <a:bodyPr/>
        <a:lstStyle/>
        <a:p>
          <a:r>
            <a:rPr lang="en-US" sz="1600"/>
            <a:t>Breathing Practices</a:t>
          </a:r>
        </a:p>
        <a:p>
          <a:r>
            <a:rPr lang="en-US" sz="1600" b="1" i="1">
              <a:solidFill>
                <a:schemeClr val="tx1"/>
              </a:solidFill>
            </a:rPr>
            <a:t>Pranayama</a:t>
          </a:r>
        </a:p>
      </dgm:t>
    </dgm:pt>
    <dgm:pt modelId="{8873DD34-72A0-4CC6-9B03-82A6860FB5F2}" type="parTrans" cxnId="{6E3AB855-02E5-46B7-A061-6304AE8A91F5}">
      <dgm:prSet/>
      <dgm:spPr/>
      <dgm:t>
        <a:bodyPr/>
        <a:lstStyle/>
        <a:p>
          <a:endParaRPr lang="en-US"/>
        </a:p>
      </dgm:t>
    </dgm:pt>
    <dgm:pt modelId="{0C788649-6F03-4777-8125-89311F20DCAD}" type="sibTrans" cxnId="{6E3AB855-02E5-46B7-A061-6304AE8A91F5}">
      <dgm:prSet/>
      <dgm:spPr/>
      <dgm:t>
        <a:bodyPr/>
        <a:lstStyle/>
        <a:p>
          <a:endParaRPr lang="en-US" sz="1600"/>
        </a:p>
      </dgm:t>
    </dgm:pt>
    <dgm:pt modelId="{F039ABEA-7637-4A72-976D-31BA051F0B8B}">
      <dgm:prSet custT="1"/>
      <dgm:spPr/>
      <dgm:t>
        <a:bodyPr/>
        <a:lstStyle/>
        <a:p>
          <a:r>
            <a:rPr lang="en-US" sz="1400"/>
            <a:t>Meditation stage: focused concentration </a:t>
          </a:r>
        </a:p>
        <a:p>
          <a:r>
            <a:rPr lang="en-US" sz="1600" b="1" i="1">
              <a:solidFill>
                <a:schemeClr val="tx1"/>
              </a:solidFill>
            </a:rPr>
            <a:t>Dharana</a:t>
          </a:r>
        </a:p>
      </dgm:t>
    </dgm:pt>
    <dgm:pt modelId="{25340BE0-52E3-4B99-BDDD-C454C3945DCC}" type="parTrans" cxnId="{647C0379-3AF1-4EF8-A9E8-864CA5D9C55A}">
      <dgm:prSet/>
      <dgm:spPr/>
      <dgm:t>
        <a:bodyPr/>
        <a:lstStyle/>
        <a:p>
          <a:endParaRPr lang="en-US"/>
        </a:p>
      </dgm:t>
    </dgm:pt>
    <dgm:pt modelId="{F718B9B3-6129-4A59-8414-69F6E1A3ED52}" type="sibTrans" cxnId="{647C0379-3AF1-4EF8-A9E8-864CA5D9C55A}">
      <dgm:prSet/>
      <dgm:spPr/>
      <dgm:t>
        <a:bodyPr/>
        <a:lstStyle/>
        <a:p>
          <a:endParaRPr lang="en-US" sz="1600"/>
        </a:p>
      </dgm:t>
    </dgm:pt>
    <dgm:pt modelId="{21069423-93F8-4BD5-BA33-8D6712DD07DC}">
      <dgm:prSet custT="1"/>
      <dgm:spPr/>
      <dgm:t>
        <a:bodyPr/>
        <a:lstStyle/>
        <a:p>
          <a:r>
            <a:rPr lang="en-US" sz="1600"/>
            <a:t>Meditation stage: open monitoring </a:t>
          </a:r>
          <a:r>
            <a:rPr lang="en-US" sz="1600" b="1" i="1">
              <a:solidFill>
                <a:schemeClr val="tx1"/>
              </a:solidFill>
            </a:rPr>
            <a:t>Dhyana</a:t>
          </a:r>
        </a:p>
      </dgm:t>
    </dgm:pt>
    <dgm:pt modelId="{1FCE65D4-14C9-4D13-A0F6-64AAF4271607}" type="parTrans" cxnId="{973B3200-DF5B-4662-B908-F2D9A34AD689}">
      <dgm:prSet/>
      <dgm:spPr/>
      <dgm:t>
        <a:bodyPr/>
        <a:lstStyle/>
        <a:p>
          <a:endParaRPr lang="en-US"/>
        </a:p>
      </dgm:t>
    </dgm:pt>
    <dgm:pt modelId="{9A6C953C-9E7F-4A40-BA30-F203E7696A3E}" type="sibTrans" cxnId="{973B3200-DF5B-4662-B908-F2D9A34AD689}">
      <dgm:prSet/>
      <dgm:spPr/>
      <dgm:t>
        <a:bodyPr/>
        <a:lstStyle/>
        <a:p>
          <a:endParaRPr lang="en-US" sz="1600"/>
        </a:p>
      </dgm:t>
    </dgm:pt>
    <dgm:pt modelId="{582CC06D-8453-4556-9586-C155F02BF3FF}">
      <dgm:prSet custT="1"/>
      <dgm:spPr/>
      <dgm:t>
        <a:bodyPr/>
        <a:lstStyle/>
        <a:p>
          <a:r>
            <a:rPr lang="en-US" sz="1600"/>
            <a:t>Meditation stage: total Absorption</a:t>
          </a:r>
        </a:p>
        <a:p>
          <a:r>
            <a:rPr lang="en-US" sz="1600" b="1" i="1">
              <a:solidFill>
                <a:schemeClr val="tx1"/>
              </a:solidFill>
            </a:rPr>
            <a:t>Samadhi</a:t>
          </a:r>
        </a:p>
      </dgm:t>
    </dgm:pt>
    <dgm:pt modelId="{AE4E1A64-39F4-486C-ADBA-C2144FCA0C17}" type="parTrans" cxnId="{0758D19E-84F3-428B-A616-C33D56B9B2CC}">
      <dgm:prSet/>
      <dgm:spPr/>
      <dgm:t>
        <a:bodyPr/>
        <a:lstStyle/>
        <a:p>
          <a:endParaRPr lang="en-US"/>
        </a:p>
      </dgm:t>
    </dgm:pt>
    <dgm:pt modelId="{081C0F1B-DC71-41AE-9F4F-F800DFE830DA}" type="sibTrans" cxnId="{0758D19E-84F3-428B-A616-C33D56B9B2CC}">
      <dgm:prSet/>
      <dgm:spPr/>
      <dgm:t>
        <a:bodyPr/>
        <a:lstStyle/>
        <a:p>
          <a:endParaRPr lang="en-US" sz="1600"/>
        </a:p>
      </dgm:t>
    </dgm:pt>
    <dgm:pt modelId="{CBCA1DB6-C4A0-4E10-A578-068553088FDB}">
      <dgm:prSet custT="1"/>
      <dgm:spPr/>
      <dgm:t>
        <a:bodyPr/>
        <a:lstStyle/>
        <a:p>
          <a:r>
            <a:rPr lang="en-US" sz="1600"/>
            <a:t>Withdrawal of senses: </a:t>
          </a:r>
          <a:r>
            <a:rPr lang="en-US" sz="1600" b="1" i="1">
              <a:solidFill>
                <a:schemeClr val="tx1"/>
              </a:solidFill>
            </a:rPr>
            <a:t>Pratyahara</a:t>
          </a:r>
        </a:p>
      </dgm:t>
    </dgm:pt>
    <dgm:pt modelId="{6785C579-3656-4C44-B32B-1F69F3B0DFE1}" type="parTrans" cxnId="{C969DD13-E3F6-420A-B165-EFCCE47176A6}">
      <dgm:prSet/>
      <dgm:spPr/>
      <dgm:t>
        <a:bodyPr/>
        <a:lstStyle/>
        <a:p>
          <a:endParaRPr lang="en-US"/>
        </a:p>
      </dgm:t>
    </dgm:pt>
    <dgm:pt modelId="{3EFED04F-AA62-42D6-9945-4A6A6A822867}" type="sibTrans" cxnId="{C969DD13-E3F6-420A-B165-EFCCE47176A6}">
      <dgm:prSet/>
      <dgm:spPr/>
      <dgm:t>
        <a:bodyPr/>
        <a:lstStyle/>
        <a:p>
          <a:endParaRPr lang="en-US" sz="1600"/>
        </a:p>
      </dgm:t>
    </dgm:pt>
    <dgm:pt modelId="{70858D75-8675-4FF1-8962-DAB0D7AD390C}" type="pres">
      <dgm:prSet presAssocID="{D25CEC22-9C89-4297-BA7A-F8FDEFDCE236}" presName="Name0" presStyleCnt="0">
        <dgm:presLayoutVars>
          <dgm:chMax val="1"/>
          <dgm:dir/>
          <dgm:animLvl val="ctr"/>
          <dgm:resizeHandles val="exact"/>
        </dgm:presLayoutVars>
      </dgm:prSet>
      <dgm:spPr/>
    </dgm:pt>
    <dgm:pt modelId="{2EE937B6-CE95-4598-BF96-0B6BF8C544B7}" type="pres">
      <dgm:prSet presAssocID="{19096F22-6CA1-4CC5-97AD-D8626D08A649}" presName="centerShape" presStyleLbl="node0" presStyleIdx="0" presStyleCnt="1" custLinFactNeighborX="-1987"/>
      <dgm:spPr/>
    </dgm:pt>
    <dgm:pt modelId="{7A2E526A-FA18-4DE8-A5AF-34E5B76196D0}" type="pres">
      <dgm:prSet presAssocID="{945CC17A-7459-4F84-BC36-C024E6B8F1DF}" presName="node" presStyleLbl="node1" presStyleIdx="0" presStyleCnt="8" custScaleX="136509" custScaleY="128051" custRadScaleRad="99147" custRadScaleInc="-1645">
        <dgm:presLayoutVars>
          <dgm:bulletEnabled val="1"/>
        </dgm:presLayoutVars>
      </dgm:prSet>
      <dgm:spPr/>
    </dgm:pt>
    <dgm:pt modelId="{5BDAC4FE-4A03-43A3-851F-2C244D520E35}" type="pres">
      <dgm:prSet presAssocID="{945CC17A-7459-4F84-BC36-C024E6B8F1DF}" presName="dummy" presStyleCnt="0"/>
      <dgm:spPr/>
    </dgm:pt>
    <dgm:pt modelId="{0C86151D-BA4B-4D70-B24C-9E6B99F8908D}" type="pres">
      <dgm:prSet presAssocID="{99092119-1A6B-4C6B-857A-DC9DADCD1FD2}" presName="sibTrans" presStyleLbl="sibTrans2D1" presStyleIdx="0" presStyleCnt="8"/>
      <dgm:spPr/>
    </dgm:pt>
    <dgm:pt modelId="{57B3DC08-B35F-4404-952D-4EDCF6C7671E}" type="pres">
      <dgm:prSet presAssocID="{049A2804-8218-4854-9F4F-1BC622806D02}" presName="node" presStyleLbl="node1" presStyleIdx="1" presStyleCnt="8" custScaleX="136034" custScaleY="125040">
        <dgm:presLayoutVars>
          <dgm:bulletEnabled val="1"/>
        </dgm:presLayoutVars>
      </dgm:prSet>
      <dgm:spPr/>
    </dgm:pt>
    <dgm:pt modelId="{6FE67253-FDEB-4B52-9429-7EC8AFF4CC20}" type="pres">
      <dgm:prSet presAssocID="{049A2804-8218-4854-9F4F-1BC622806D02}" presName="dummy" presStyleCnt="0"/>
      <dgm:spPr/>
    </dgm:pt>
    <dgm:pt modelId="{91C36DFC-F328-44B4-AB68-68453F230079}" type="pres">
      <dgm:prSet presAssocID="{BF93F07C-9718-48FF-845B-4221A9D7381F}" presName="sibTrans" presStyleLbl="sibTrans2D1" presStyleIdx="1" presStyleCnt="8"/>
      <dgm:spPr/>
    </dgm:pt>
    <dgm:pt modelId="{49BB8AF8-F04B-4B56-9472-C392DFC25937}" type="pres">
      <dgm:prSet presAssocID="{CA54D2CA-2391-4ED8-8B46-C209A7CA342F}" presName="node" presStyleLbl="node1" presStyleIdx="2" presStyleCnt="8" custScaleX="132912" custScaleY="136024" custRadScaleRad="98186" custRadScaleInc="3079">
        <dgm:presLayoutVars>
          <dgm:bulletEnabled val="1"/>
        </dgm:presLayoutVars>
      </dgm:prSet>
      <dgm:spPr/>
    </dgm:pt>
    <dgm:pt modelId="{B0B99418-EED7-4348-BFF2-0BA0E3D9E78D}" type="pres">
      <dgm:prSet presAssocID="{CA54D2CA-2391-4ED8-8B46-C209A7CA342F}" presName="dummy" presStyleCnt="0"/>
      <dgm:spPr/>
    </dgm:pt>
    <dgm:pt modelId="{2BB71802-CD28-4414-98AB-F2FCA773AB82}" type="pres">
      <dgm:prSet presAssocID="{D1A73323-B9C0-422F-BF60-21E1CB2783AE}" presName="sibTrans" presStyleLbl="sibTrans2D1" presStyleIdx="2" presStyleCnt="8"/>
      <dgm:spPr/>
    </dgm:pt>
    <dgm:pt modelId="{169A0597-43E9-49B0-800D-70DE0160E240}" type="pres">
      <dgm:prSet presAssocID="{7A1693AA-2D4E-47A3-842E-E98ECDC8D847}" presName="node" presStyleLbl="node1" presStyleIdx="3" presStyleCnt="8" custScaleX="146227" custScaleY="132251">
        <dgm:presLayoutVars>
          <dgm:bulletEnabled val="1"/>
        </dgm:presLayoutVars>
      </dgm:prSet>
      <dgm:spPr/>
    </dgm:pt>
    <dgm:pt modelId="{D230EA99-8E41-4A92-B9DB-0B235CBDC9D0}" type="pres">
      <dgm:prSet presAssocID="{7A1693AA-2D4E-47A3-842E-E98ECDC8D847}" presName="dummy" presStyleCnt="0"/>
      <dgm:spPr/>
    </dgm:pt>
    <dgm:pt modelId="{74FFA399-299B-4376-9007-6C6B09A1513B}" type="pres">
      <dgm:prSet presAssocID="{0C788649-6F03-4777-8125-89311F20DCAD}" presName="sibTrans" presStyleLbl="sibTrans2D1" presStyleIdx="3" presStyleCnt="8"/>
      <dgm:spPr/>
    </dgm:pt>
    <dgm:pt modelId="{75DD4CC1-B925-4CE9-99C0-09AB65059D53}" type="pres">
      <dgm:prSet presAssocID="{CBCA1DB6-C4A0-4E10-A578-068553088FDB}" presName="node" presStyleLbl="node1" presStyleIdx="4" presStyleCnt="8" custScaleX="155738" custScaleY="136403">
        <dgm:presLayoutVars>
          <dgm:bulletEnabled val="1"/>
        </dgm:presLayoutVars>
      </dgm:prSet>
      <dgm:spPr/>
    </dgm:pt>
    <dgm:pt modelId="{8B758949-0FB0-4B43-BFE4-B2CF8580D550}" type="pres">
      <dgm:prSet presAssocID="{CBCA1DB6-C4A0-4E10-A578-068553088FDB}" presName="dummy" presStyleCnt="0"/>
      <dgm:spPr/>
    </dgm:pt>
    <dgm:pt modelId="{B3FF617E-2791-49BD-95F2-133884B0AE8E}" type="pres">
      <dgm:prSet presAssocID="{3EFED04F-AA62-42D6-9945-4A6A6A822867}" presName="sibTrans" presStyleLbl="sibTrans2D1" presStyleIdx="4" presStyleCnt="8"/>
      <dgm:spPr/>
    </dgm:pt>
    <dgm:pt modelId="{478E5A00-F01A-4F2C-A266-2DFAA0D2186A}" type="pres">
      <dgm:prSet presAssocID="{F039ABEA-7637-4A72-976D-31BA051F0B8B}" presName="node" presStyleLbl="node1" presStyleIdx="5" presStyleCnt="8" custScaleX="147109" custScaleY="138238" custRadScaleRad="102091" custRadScaleInc="2065">
        <dgm:presLayoutVars>
          <dgm:bulletEnabled val="1"/>
        </dgm:presLayoutVars>
      </dgm:prSet>
      <dgm:spPr/>
    </dgm:pt>
    <dgm:pt modelId="{7AA91ED5-FC06-47B4-A96C-BDF388E7ACEA}" type="pres">
      <dgm:prSet presAssocID="{F039ABEA-7637-4A72-976D-31BA051F0B8B}" presName="dummy" presStyleCnt="0"/>
      <dgm:spPr/>
    </dgm:pt>
    <dgm:pt modelId="{947AA61F-DA54-4276-BB50-C9128682CBCE}" type="pres">
      <dgm:prSet presAssocID="{F718B9B3-6129-4A59-8414-69F6E1A3ED52}" presName="sibTrans" presStyleLbl="sibTrans2D1" presStyleIdx="5" presStyleCnt="8"/>
      <dgm:spPr/>
    </dgm:pt>
    <dgm:pt modelId="{5165BBFF-FE25-4EF9-83C2-085D278839C8}" type="pres">
      <dgm:prSet presAssocID="{21069423-93F8-4BD5-BA33-8D6712DD07DC}" presName="node" presStyleLbl="node1" presStyleIdx="6" presStyleCnt="8" custScaleX="143836" custScaleY="134520">
        <dgm:presLayoutVars>
          <dgm:bulletEnabled val="1"/>
        </dgm:presLayoutVars>
      </dgm:prSet>
      <dgm:spPr/>
    </dgm:pt>
    <dgm:pt modelId="{559F74DE-1FC4-4DB8-BDB4-18B7B2A61CB7}" type="pres">
      <dgm:prSet presAssocID="{21069423-93F8-4BD5-BA33-8D6712DD07DC}" presName="dummy" presStyleCnt="0"/>
      <dgm:spPr/>
    </dgm:pt>
    <dgm:pt modelId="{20C17A4D-4ABC-43EE-ACBC-5042EF77E268}" type="pres">
      <dgm:prSet presAssocID="{9A6C953C-9E7F-4A40-BA30-F203E7696A3E}" presName="sibTrans" presStyleLbl="sibTrans2D1" presStyleIdx="6" presStyleCnt="8"/>
      <dgm:spPr/>
    </dgm:pt>
    <dgm:pt modelId="{FBE16D07-8A18-477C-9676-A22E9A943485}" type="pres">
      <dgm:prSet presAssocID="{582CC06D-8453-4556-9586-C155F02BF3FF}" presName="node" presStyleLbl="node1" presStyleIdx="7" presStyleCnt="8" custScaleX="144327" custScaleY="140837">
        <dgm:presLayoutVars>
          <dgm:bulletEnabled val="1"/>
        </dgm:presLayoutVars>
      </dgm:prSet>
      <dgm:spPr/>
    </dgm:pt>
    <dgm:pt modelId="{48D9AF93-A6EB-4B4E-9E8F-5B2586558F35}" type="pres">
      <dgm:prSet presAssocID="{582CC06D-8453-4556-9586-C155F02BF3FF}" presName="dummy" presStyleCnt="0"/>
      <dgm:spPr/>
    </dgm:pt>
    <dgm:pt modelId="{4518A537-A397-4629-8C88-690C56778017}" type="pres">
      <dgm:prSet presAssocID="{081C0F1B-DC71-41AE-9F4F-F800DFE830DA}" presName="sibTrans" presStyleLbl="sibTrans2D1" presStyleIdx="7" presStyleCnt="8"/>
      <dgm:spPr/>
    </dgm:pt>
  </dgm:ptLst>
  <dgm:cxnLst>
    <dgm:cxn modelId="{973B3200-DF5B-4662-B908-F2D9A34AD689}" srcId="{19096F22-6CA1-4CC5-97AD-D8626D08A649}" destId="{21069423-93F8-4BD5-BA33-8D6712DD07DC}" srcOrd="6" destOrd="0" parTransId="{1FCE65D4-14C9-4D13-A0F6-64AAF4271607}" sibTransId="{9A6C953C-9E7F-4A40-BA30-F203E7696A3E}"/>
    <dgm:cxn modelId="{36E98300-23BB-4A25-A20B-7940D969D176}" type="presOf" srcId="{3EFED04F-AA62-42D6-9945-4A6A6A822867}" destId="{B3FF617E-2791-49BD-95F2-133884B0AE8E}" srcOrd="0" destOrd="0" presId="urn:microsoft.com/office/officeart/2005/8/layout/radial6"/>
    <dgm:cxn modelId="{D2244001-E4CD-421C-AEDE-B65DF1D32EB5}" type="presOf" srcId="{081C0F1B-DC71-41AE-9F4F-F800DFE830DA}" destId="{4518A537-A397-4629-8C88-690C56778017}" srcOrd="0" destOrd="0" presId="urn:microsoft.com/office/officeart/2005/8/layout/radial6"/>
    <dgm:cxn modelId="{81190C07-426A-40DA-B15C-AA8B02A0E0F8}" srcId="{19096F22-6CA1-4CC5-97AD-D8626D08A649}" destId="{049A2804-8218-4854-9F4F-1BC622806D02}" srcOrd="1" destOrd="0" parTransId="{E7BE3190-2B1A-4B38-B372-D1439D18F493}" sibTransId="{BF93F07C-9718-48FF-845B-4221A9D7381F}"/>
    <dgm:cxn modelId="{14EFD508-6904-46AE-A299-57AAAD737745}" type="presOf" srcId="{D25CEC22-9C89-4297-BA7A-F8FDEFDCE236}" destId="{70858D75-8675-4FF1-8962-DAB0D7AD390C}" srcOrd="0" destOrd="0" presId="urn:microsoft.com/office/officeart/2005/8/layout/radial6"/>
    <dgm:cxn modelId="{C969DD13-E3F6-420A-B165-EFCCE47176A6}" srcId="{19096F22-6CA1-4CC5-97AD-D8626D08A649}" destId="{CBCA1DB6-C4A0-4E10-A578-068553088FDB}" srcOrd="4" destOrd="0" parTransId="{6785C579-3656-4C44-B32B-1F69F3B0DFE1}" sibTransId="{3EFED04F-AA62-42D6-9945-4A6A6A822867}"/>
    <dgm:cxn modelId="{C3910136-AEBA-49DF-B5E1-2A913945E88F}" type="presOf" srcId="{CBCA1DB6-C4A0-4E10-A578-068553088FDB}" destId="{75DD4CC1-B925-4CE9-99C0-09AB65059D53}" srcOrd="0" destOrd="0" presId="urn:microsoft.com/office/officeart/2005/8/layout/radial6"/>
    <dgm:cxn modelId="{E61F0F3B-3F85-45E9-8E0C-34C1F15D5B6C}" type="presOf" srcId="{F718B9B3-6129-4A59-8414-69F6E1A3ED52}" destId="{947AA61F-DA54-4276-BB50-C9128682CBCE}" srcOrd="0" destOrd="0" presId="urn:microsoft.com/office/officeart/2005/8/layout/radial6"/>
    <dgm:cxn modelId="{8F725F4C-8258-46C6-A11F-1C17D997275C}" srcId="{19096F22-6CA1-4CC5-97AD-D8626D08A649}" destId="{CA54D2CA-2391-4ED8-8B46-C209A7CA342F}" srcOrd="2" destOrd="0" parTransId="{AA8E73C7-64B7-47E6-9A18-01C817BF613F}" sibTransId="{D1A73323-B9C0-422F-BF60-21E1CB2783AE}"/>
    <dgm:cxn modelId="{B542644C-5BD1-443A-A695-4E36CDF23283}" type="presOf" srcId="{21069423-93F8-4BD5-BA33-8D6712DD07DC}" destId="{5165BBFF-FE25-4EF9-83C2-085D278839C8}" srcOrd="0" destOrd="0" presId="urn:microsoft.com/office/officeart/2005/8/layout/radial6"/>
    <dgm:cxn modelId="{C2D2E64D-8468-4EC9-9B1F-ED7B1EB98CB0}" type="presOf" srcId="{049A2804-8218-4854-9F4F-1BC622806D02}" destId="{57B3DC08-B35F-4404-952D-4EDCF6C7671E}" srcOrd="0" destOrd="0" presId="urn:microsoft.com/office/officeart/2005/8/layout/radial6"/>
    <dgm:cxn modelId="{434BA36E-3B47-4A67-A3D4-67FB368F3742}" type="presOf" srcId="{D1A73323-B9C0-422F-BF60-21E1CB2783AE}" destId="{2BB71802-CD28-4414-98AB-F2FCA773AB82}" srcOrd="0" destOrd="0" presId="urn:microsoft.com/office/officeart/2005/8/layout/radial6"/>
    <dgm:cxn modelId="{9951F253-146F-44F3-AEFC-B0D1E3CD8FBA}" type="presOf" srcId="{CA54D2CA-2391-4ED8-8B46-C209A7CA342F}" destId="{49BB8AF8-F04B-4B56-9472-C392DFC25937}" srcOrd="0" destOrd="0" presId="urn:microsoft.com/office/officeart/2005/8/layout/radial6"/>
    <dgm:cxn modelId="{6E3AB855-02E5-46B7-A061-6304AE8A91F5}" srcId="{19096F22-6CA1-4CC5-97AD-D8626D08A649}" destId="{7A1693AA-2D4E-47A3-842E-E98ECDC8D847}" srcOrd="3" destOrd="0" parTransId="{8873DD34-72A0-4CC6-9B03-82A6860FB5F2}" sibTransId="{0C788649-6F03-4777-8125-89311F20DCAD}"/>
    <dgm:cxn modelId="{647C0379-3AF1-4EF8-A9E8-864CA5D9C55A}" srcId="{19096F22-6CA1-4CC5-97AD-D8626D08A649}" destId="{F039ABEA-7637-4A72-976D-31BA051F0B8B}" srcOrd="5" destOrd="0" parTransId="{25340BE0-52E3-4B99-BDDD-C454C3945DCC}" sibTransId="{F718B9B3-6129-4A59-8414-69F6E1A3ED52}"/>
    <dgm:cxn modelId="{D4B5888F-C55C-4C20-AFAC-499BBF4F7770}" type="presOf" srcId="{19096F22-6CA1-4CC5-97AD-D8626D08A649}" destId="{2EE937B6-CE95-4598-BF96-0B6BF8C544B7}" srcOrd="0" destOrd="0" presId="urn:microsoft.com/office/officeart/2005/8/layout/radial6"/>
    <dgm:cxn modelId="{0758D19E-84F3-428B-A616-C33D56B9B2CC}" srcId="{19096F22-6CA1-4CC5-97AD-D8626D08A649}" destId="{582CC06D-8453-4556-9586-C155F02BF3FF}" srcOrd="7" destOrd="0" parTransId="{AE4E1A64-39F4-486C-ADBA-C2144FCA0C17}" sibTransId="{081C0F1B-DC71-41AE-9F4F-F800DFE830DA}"/>
    <dgm:cxn modelId="{1F4F7BA0-93C2-40FF-A0A6-2FF63366FA8D}" type="presOf" srcId="{9A6C953C-9E7F-4A40-BA30-F203E7696A3E}" destId="{20C17A4D-4ABC-43EE-ACBC-5042EF77E268}" srcOrd="0" destOrd="0" presId="urn:microsoft.com/office/officeart/2005/8/layout/radial6"/>
    <dgm:cxn modelId="{195161A1-2A8E-45A4-A14D-B7481952282C}" type="presOf" srcId="{0C788649-6F03-4777-8125-89311F20DCAD}" destId="{74FFA399-299B-4376-9007-6C6B09A1513B}" srcOrd="0" destOrd="0" presId="urn:microsoft.com/office/officeart/2005/8/layout/radial6"/>
    <dgm:cxn modelId="{DA956EB3-4B5B-4107-80C7-C7F39D3BA39B}" type="presOf" srcId="{99092119-1A6B-4C6B-857A-DC9DADCD1FD2}" destId="{0C86151D-BA4B-4D70-B24C-9E6B99F8908D}" srcOrd="0" destOrd="0" presId="urn:microsoft.com/office/officeart/2005/8/layout/radial6"/>
    <dgm:cxn modelId="{781E1EC0-37DD-40FF-B75A-DFDCF453A80B}" type="presOf" srcId="{582CC06D-8453-4556-9586-C155F02BF3FF}" destId="{FBE16D07-8A18-477C-9676-A22E9A943485}" srcOrd="0" destOrd="0" presId="urn:microsoft.com/office/officeart/2005/8/layout/radial6"/>
    <dgm:cxn modelId="{A74BC8CE-08DE-4060-A5D6-87BFFAA29524}" srcId="{19096F22-6CA1-4CC5-97AD-D8626D08A649}" destId="{945CC17A-7459-4F84-BC36-C024E6B8F1DF}" srcOrd="0" destOrd="0" parTransId="{F243C6EB-E1FB-4300-B9BB-6B8674AE26B0}" sibTransId="{99092119-1A6B-4C6B-857A-DC9DADCD1FD2}"/>
    <dgm:cxn modelId="{002FD2D3-A9A4-45FD-A4CF-BE968C2BBEA0}" type="presOf" srcId="{7A1693AA-2D4E-47A3-842E-E98ECDC8D847}" destId="{169A0597-43E9-49B0-800D-70DE0160E240}" srcOrd="0" destOrd="0" presId="urn:microsoft.com/office/officeart/2005/8/layout/radial6"/>
    <dgm:cxn modelId="{9B8F09DB-3902-45E8-BC31-4FAD93A042E8}" type="presOf" srcId="{BF93F07C-9718-48FF-845B-4221A9D7381F}" destId="{91C36DFC-F328-44B4-AB68-68453F230079}" srcOrd="0" destOrd="0" presId="urn:microsoft.com/office/officeart/2005/8/layout/radial6"/>
    <dgm:cxn modelId="{74EED1E4-550F-4638-90CA-A8446212727B}" srcId="{D25CEC22-9C89-4297-BA7A-F8FDEFDCE236}" destId="{19096F22-6CA1-4CC5-97AD-D8626D08A649}" srcOrd="0" destOrd="0" parTransId="{157B14B2-F748-404E-8278-6753F8E30B52}" sibTransId="{5D25461D-E3BB-44C3-B61D-23C5FF3B17F9}"/>
    <dgm:cxn modelId="{8A4CC4E7-19D9-4948-9AD8-BC1D593AB7AD}" type="presOf" srcId="{F039ABEA-7637-4A72-976D-31BA051F0B8B}" destId="{478E5A00-F01A-4F2C-A266-2DFAA0D2186A}" srcOrd="0" destOrd="0" presId="urn:microsoft.com/office/officeart/2005/8/layout/radial6"/>
    <dgm:cxn modelId="{5FF36FFA-DB75-407F-A558-E08123CA2CBD}" type="presOf" srcId="{945CC17A-7459-4F84-BC36-C024E6B8F1DF}" destId="{7A2E526A-FA18-4DE8-A5AF-34E5B76196D0}" srcOrd="0" destOrd="0" presId="urn:microsoft.com/office/officeart/2005/8/layout/radial6"/>
    <dgm:cxn modelId="{A319E410-0609-4878-A705-517DF0CBE434}" type="presParOf" srcId="{70858D75-8675-4FF1-8962-DAB0D7AD390C}" destId="{2EE937B6-CE95-4598-BF96-0B6BF8C544B7}" srcOrd="0" destOrd="0" presId="urn:microsoft.com/office/officeart/2005/8/layout/radial6"/>
    <dgm:cxn modelId="{43E3EC51-C5BC-4D99-ABAA-09194EC3F23F}" type="presParOf" srcId="{70858D75-8675-4FF1-8962-DAB0D7AD390C}" destId="{7A2E526A-FA18-4DE8-A5AF-34E5B76196D0}" srcOrd="1" destOrd="0" presId="urn:microsoft.com/office/officeart/2005/8/layout/radial6"/>
    <dgm:cxn modelId="{3440C7C1-609E-4821-B7AF-3DB398C88026}" type="presParOf" srcId="{70858D75-8675-4FF1-8962-DAB0D7AD390C}" destId="{5BDAC4FE-4A03-43A3-851F-2C244D520E35}" srcOrd="2" destOrd="0" presId="urn:microsoft.com/office/officeart/2005/8/layout/radial6"/>
    <dgm:cxn modelId="{83289089-9457-40E4-8086-151C169FB44C}" type="presParOf" srcId="{70858D75-8675-4FF1-8962-DAB0D7AD390C}" destId="{0C86151D-BA4B-4D70-B24C-9E6B99F8908D}" srcOrd="3" destOrd="0" presId="urn:microsoft.com/office/officeart/2005/8/layout/radial6"/>
    <dgm:cxn modelId="{185D2D01-C4E4-42CB-87EF-D80F04D8A7EB}" type="presParOf" srcId="{70858D75-8675-4FF1-8962-DAB0D7AD390C}" destId="{57B3DC08-B35F-4404-952D-4EDCF6C7671E}" srcOrd="4" destOrd="0" presId="urn:microsoft.com/office/officeart/2005/8/layout/radial6"/>
    <dgm:cxn modelId="{0A6E3FE0-87F9-4F1B-9444-11CF2E454131}" type="presParOf" srcId="{70858D75-8675-4FF1-8962-DAB0D7AD390C}" destId="{6FE67253-FDEB-4B52-9429-7EC8AFF4CC20}" srcOrd="5" destOrd="0" presId="urn:microsoft.com/office/officeart/2005/8/layout/radial6"/>
    <dgm:cxn modelId="{D4C207A5-1B61-4DE3-8E4F-4407DC14430F}" type="presParOf" srcId="{70858D75-8675-4FF1-8962-DAB0D7AD390C}" destId="{91C36DFC-F328-44B4-AB68-68453F230079}" srcOrd="6" destOrd="0" presId="urn:microsoft.com/office/officeart/2005/8/layout/radial6"/>
    <dgm:cxn modelId="{67D02BC6-94FB-4681-9B74-1E1627D67DE0}" type="presParOf" srcId="{70858D75-8675-4FF1-8962-DAB0D7AD390C}" destId="{49BB8AF8-F04B-4B56-9472-C392DFC25937}" srcOrd="7" destOrd="0" presId="urn:microsoft.com/office/officeart/2005/8/layout/radial6"/>
    <dgm:cxn modelId="{0C8D4406-E24C-4033-A629-F89CB21A8A74}" type="presParOf" srcId="{70858D75-8675-4FF1-8962-DAB0D7AD390C}" destId="{B0B99418-EED7-4348-BFF2-0BA0E3D9E78D}" srcOrd="8" destOrd="0" presId="urn:microsoft.com/office/officeart/2005/8/layout/radial6"/>
    <dgm:cxn modelId="{5ADE9FA2-1BA9-4606-8D9B-51ABA28B6501}" type="presParOf" srcId="{70858D75-8675-4FF1-8962-DAB0D7AD390C}" destId="{2BB71802-CD28-4414-98AB-F2FCA773AB82}" srcOrd="9" destOrd="0" presId="urn:microsoft.com/office/officeart/2005/8/layout/radial6"/>
    <dgm:cxn modelId="{DFD7F3A8-C256-4DF2-95C2-3FBCAE61DDF9}" type="presParOf" srcId="{70858D75-8675-4FF1-8962-DAB0D7AD390C}" destId="{169A0597-43E9-49B0-800D-70DE0160E240}" srcOrd="10" destOrd="0" presId="urn:microsoft.com/office/officeart/2005/8/layout/radial6"/>
    <dgm:cxn modelId="{35883900-4CF1-42E5-BC17-0EA6C167A1D6}" type="presParOf" srcId="{70858D75-8675-4FF1-8962-DAB0D7AD390C}" destId="{D230EA99-8E41-4A92-B9DB-0B235CBDC9D0}" srcOrd="11" destOrd="0" presId="urn:microsoft.com/office/officeart/2005/8/layout/radial6"/>
    <dgm:cxn modelId="{E52850DF-7D0F-4901-8E83-9BD9EB897AB0}" type="presParOf" srcId="{70858D75-8675-4FF1-8962-DAB0D7AD390C}" destId="{74FFA399-299B-4376-9007-6C6B09A1513B}" srcOrd="12" destOrd="0" presId="urn:microsoft.com/office/officeart/2005/8/layout/radial6"/>
    <dgm:cxn modelId="{E703DE02-0C60-4C44-AD37-88A0D251FE60}" type="presParOf" srcId="{70858D75-8675-4FF1-8962-DAB0D7AD390C}" destId="{75DD4CC1-B925-4CE9-99C0-09AB65059D53}" srcOrd="13" destOrd="0" presId="urn:microsoft.com/office/officeart/2005/8/layout/radial6"/>
    <dgm:cxn modelId="{6D33CCCE-3D04-4A80-94B2-FB0FE1851500}" type="presParOf" srcId="{70858D75-8675-4FF1-8962-DAB0D7AD390C}" destId="{8B758949-0FB0-4B43-BFE4-B2CF8580D550}" srcOrd="14" destOrd="0" presId="urn:microsoft.com/office/officeart/2005/8/layout/radial6"/>
    <dgm:cxn modelId="{46B08400-DF1C-46BD-81C4-91C8EA04C873}" type="presParOf" srcId="{70858D75-8675-4FF1-8962-DAB0D7AD390C}" destId="{B3FF617E-2791-49BD-95F2-133884B0AE8E}" srcOrd="15" destOrd="0" presId="urn:microsoft.com/office/officeart/2005/8/layout/radial6"/>
    <dgm:cxn modelId="{0100AF6F-8C58-4AE7-8CF3-1E14167D915D}" type="presParOf" srcId="{70858D75-8675-4FF1-8962-DAB0D7AD390C}" destId="{478E5A00-F01A-4F2C-A266-2DFAA0D2186A}" srcOrd="16" destOrd="0" presId="urn:microsoft.com/office/officeart/2005/8/layout/radial6"/>
    <dgm:cxn modelId="{E6781BEB-3030-4222-8E0E-26A5A6D4CFFF}" type="presParOf" srcId="{70858D75-8675-4FF1-8962-DAB0D7AD390C}" destId="{7AA91ED5-FC06-47B4-A96C-BDF388E7ACEA}" srcOrd="17" destOrd="0" presId="urn:microsoft.com/office/officeart/2005/8/layout/radial6"/>
    <dgm:cxn modelId="{A6356119-C66F-4247-BF45-625C65D82139}" type="presParOf" srcId="{70858D75-8675-4FF1-8962-DAB0D7AD390C}" destId="{947AA61F-DA54-4276-BB50-C9128682CBCE}" srcOrd="18" destOrd="0" presId="urn:microsoft.com/office/officeart/2005/8/layout/radial6"/>
    <dgm:cxn modelId="{55905ED6-E1DF-4175-90A5-DEC4E1A75DE3}" type="presParOf" srcId="{70858D75-8675-4FF1-8962-DAB0D7AD390C}" destId="{5165BBFF-FE25-4EF9-83C2-085D278839C8}" srcOrd="19" destOrd="0" presId="urn:microsoft.com/office/officeart/2005/8/layout/radial6"/>
    <dgm:cxn modelId="{72265FB5-F958-4022-9C48-24EA2E71B5C0}" type="presParOf" srcId="{70858D75-8675-4FF1-8962-DAB0D7AD390C}" destId="{559F74DE-1FC4-4DB8-BDB4-18B7B2A61CB7}" srcOrd="20" destOrd="0" presId="urn:microsoft.com/office/officeart/2005/8/layout/radial6"/>
    <dgm:cxn modelId="{6BFDAE78-E261-49B7-BB1B-0DBE25FD612F}" type="presParOf" srcId="{70858D75-8675-4FF1-8962-DAB0D7AD390C}" destId="{20C17A4D-4ABC-43EE-ACBC-5042EF77E268}" srcOrd="21" destOrd="0" presId="urn:microsoft.com/office/officeart/2005/8/layout/radial6"/>
    <dgm:cxn modelId="{83EF6EC9-6506-4B47-BC7E-F8C81A020830}" type="presParOf" srcId="{70858D75-8675-4FF1-8962-DAB0D7AD390C}" destId="{FBE16D07-8A18-477C-9676-A22E9A943485}" srcOrd="22" destOrd="0" presId="urn:microsoft.com/office/officeart/2005/8/layout/radial6"/>
    <dgm:cxn modelId="{5DF685D1-9D54-4266-9A4B-54B71AE544AC}" type="presParOf" srcId="{70858D75-8675-4FF1-8962-DAB0D7AD390C}" destId="{48D9AF93-A6EB-4B4E-9E8F-5B2586558F35}" srcOrd="23" destOrd="0" presId="urn:microsoft.com/office/officeart/2005/8/layout/radial6"/>
    <dgm:cxn modelId="{ADA01390-F05B-470C-A0D3-0FF9D7314FB5}" type="presParOf" srcId="{70858D75-8675-4FF1-8962-DAB0D7AD390C}" destId="{4518A537-A397-4629-8C88-690C56778017}"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8A537-A397-4629-8C88-690C56778017}">
      <dsp:nvSpPr>
        <dsp:cNvPr id="0" name=""/>
        <dsp:cNvSpPr/>
      </dsp:nvSpPr>
      <dsp:spPr>
        <a:xfrm>
          <a:off x="1344330" y="475319"/>
          <a:ext cx="4313581" cy="4313581"/>
        </a:xfrm>
        <a:prstGeom prst="blockArc">
          <a:avLst>
            <a:gd name="adj1" fmla="val 13541723"/>
            <a:gd name="adj2" fmla="val 16215002"/>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C17A4D-4ABC-43EE-ACBC-5042EF77E268}">
      <dsp:nvSpPr>
        <dsp:cNvPr id="0" name=""/>
        <dsp:cNvSpPr/>
      </dsp:nvSpPr>
      <dsp:spPr>
        <a:xfrm>
          <a:off x="1362632" y="457238"/>
          <a:ext cx="4313581" cy="4313581"/>
        </a:xfrm>
        <a:prstGeom prst="blockArc">
          <a:avLst>
            <a:gd name="adj1" fmla="val 10800000"/>
            <a:gd name="adj2" fmla="val 135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7AA61F-DA54-4276-BB50-C9128682CBCE}">
      <dsp:nvSpPr>
        <dsp:cNvPr id="0" name=""/>
        <dsp:cNvSpPr/>
      </dsp:nvSpPr>
      <dsp:spPr>
        <a:xfrm>
          <a:off x="1361704" y="519974"/>
          <a:ext cx="4313581" cy="4313581"/>
        </a:xfrm>
        <a:prstGeom prst="blockArc">
          <a:avLst>
            <a:gd name="adj1" fmla="val 8189861"/>
            <a:gd name="adj2" fmla="val 10901756"/>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FF617E-2791-49BD-95F2-133884B0AE8E}">
      <dsp:nvSpPr>
        <dsp:cNvPr id="0" name=""/>
        <dsp:cNvSpPr/>
      </dsp:nvSpPr>
      <dsp:spPr>
        <a:xfrm>
          <a:off x="1300569" y="458147"/>
          <a:ext cx="4313581" cy="4313581"/>
        </a:xfrm>
        <a:prstGeom prst="blockArc">
          <a:avLst>
            <a:gd name="adj1" fmla="val 5299335"/>
            <a:gd name="adj2" fmla="val 8048843"/>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FFA399-299B-4376-9007-6C6B09A1513B}">
      <dsp:nvSpPr>
        <dsp:cNvPr id="0" name=""/>
        <dsp:cNvSpPr/>
      </dsp:nvSpPr>
      <dsp:spPr>
        <a:xfrm>
          <a:off x="1362632" y="457238"/>
          <a:ext cx="4313581" cy="4313581"/>
        </a:xfrm>
        <a:prstGeom prst="blockArc">
          <a:avLst>
            <a:gd name="adj1" fmla="val 2700000"/>
            <a:gd name="adj2" fmla="val 54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B71802-CD28-4414-98AB-F2FCA773AB82}">
      <dsp:nvSpPr>
        <dsp:cNvPr id="0" name=""/>
        <dsp:cNvSpPr/>
      </dsp:nvSpPr>
      <dsp:spPr>
        <a:xfrm>
          <a:off x="1324232" y="496648"/>
          <a:ext cx="4313581" cy="4313581"/>
        </a:xfrm>
        <a:prstGeom prst="blockArc">
          <a:avLst>
            <a:gd name="adj1" fmla="val 21563295"/>
            <a:gd name="adj2" fmla="val 2610762"/>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C36DFC-F328-44B4-AB68-68453F230079}">
      <dsp:nvSpPr>
        <dsp:cNvPr id="0" name=""/>
        <dsp:cNvSpPr/>
      </dsp:nvSpPr>
      <dsp:spPr>
        <a:xfrm>
          <a:off x="1324840" y="418467"/>
          <a:ext cx="4313581" cy="4313581"/>
        </a:xfrm>
        <a:prstGeom prst="blockArc">
          <a:avLst>
            <a:gd name="adj1" fmla="val 18987808"/>
            <a:gd name="adj2" fmla="val 90094"/>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6151D-BA4B-4D70-B24C-9E6B99F8908D}">
      <dsp:nvSpPr>
        <dsp:cNvPr id="0" name=""/>
        <dsp:cNvSpPr/>
      </dsp:nvSpPr>
      <dsp:spPr>
        <a:xfrm>
          <a:off x="1380776" y="475165"/>
          <a:ext cx="4313581" cy="4313581"/>
        </a:xfrm>
        <a:prstGeom prst="blockArc">
          <a:avLst>
            <a:gd name="adj1" fmla="val 16155896"/>
            <a:gd name="adj2" fmla="val 18858635"/>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E937B6-CE95-4598-BF96-0B6BF8C544B7}">
      <dsp:nvSpPr>
        <dsp:cNvPr id="0" name=""/>
        <dsp:cNvSpPr/>
      </dsp:nvSpPr>
      <dsp:spPr>
        <a:xfrm>
          <a:off x="2701280" y="1880126"/>
          <a:ext cx="1467804" cy="14678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Yoga</a:t>
          </a:r>
        </a:p>
      </dsp:txBody>
      <dsp:txXfrm>
        <a:off x="2916235" y="2095081"/>
        <a:ext cx="1037894" cy="1037894"/>
      </dsp:txXfrm>
    </dsp:sp>
    <dsp:sp modelId="{7A2E526A-FA18-4DE8-A5AF-34E5B76196D0}">
      <dsp:nvSpPr>
        <dsp:cNvPr id="0" name=""/>
        <dsp:cNvSpPr/>
      </dsp:nvSpPr>
      <dsp:spPr>
        <a:xfrm>
          <a:off x="2809082" y="-145509"/>
          <a:ext cx="1402579" cy="13156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Social Disciplines</a:t>
          </a:r>
        </a:p>
        <a:p>
          <a:pPr marL="0" lvl="0" indent="0" algn="ctr" defTabSz="711200">
            <a:lnSpc>
              <a:spcPct val="90000"/>
            </a:lnSpc>
            <a:spcBef>
              <a:spcPct val="0"/>
            </a:spcBef>
            <a:spcAft>
              <a:spcPct val="35000"/>
            </a:spcAft>
            <a:buNone/>
          </a:pPr>
          <a:r>
            <a:rPr lang="en-US" sz="1600" b="1" i="1" kern="1200">
              <a:solidFill>
                <a:schemeClr val="tx1"/>
              </a:solidFill>
            </a:rPr>
            <a:t>Yamas</a:t>
          </a:r>
        </a:p>
      </dsp:txBody>
      <dsp:txXfrm>
        <a:off x="3014485" y="47167"/>
        <a:ext cx="991773" cy="930324"/>
      </dsp:txXfrm>
    </dsp:sp>
    <dsp:sp modelId="{57B3DC08-B35F-4404-952D-4EDCF6C7671E}">
      <dsp:nvSpPr>
        <dsp:cNvPr id="0" name=""/>
        <dsp:cNvSpPr/>
      </dsp:nvSpPr>
      <dsp:spPr>
        <a:xfrm>
          <a:off x="4319500" y="472732"/>
          <a:ext cx="1397699" cy="1284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Personal Disciplines</a:t>
          </a:r>
        </a:p>
        <a:p>
          <a:pPr marL="0" lvl="0" indent="0" algn="ctr" defTabSz="711200">
            <a:lnSpc>
              <a:spcPct val="90000"/>
            </a:lnSpc>
            <a:spcBef>
              <a:spcPct val="0"/>
            </a:spcBef>
            <a:spcAft>
              <a:spcPct val="35000"/>
            </a:spcAft>
            <a:buNone/>
          </a:pPr>
          <a:r>
            <a:rPr lang="en-US" sz="1600" b="1" i="1" kern="1200">
              <a:solidFill>
                <a:schemeClr val="tx1"/>
              </a:solidFill>
            </a:rPr>
            <a:t>Niyamas</a:t>
          </a:r>
        </a:p>
      </dsp:txBody>
      <dsp:txXfrm>
        <a:off x="4524188" y="660878"/>
        <a:ext cx="988323" cy="908448"/>
      </dsp:txXfrm>
    </dsp:sp>
    <dsp:sp modelId="{49BB8AF8-F04B-4B56-9472-C392DFC25937}">
      <dsp:nvSpPr>
        <dsp:cNvPr id="0" name=""/>
        <dsp:cNvSpPr/>
      </dsp:nvSpPr>
      <dsp:spPr>
        <a:xfrm>
          <a:off x="4917893" y="1932007"/>
          <a:ext cx="1365621" cy="1397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Postures/ Movement balancing effort and ease</a:t>
          </a:r>
        </a:p>
        <a:p>
          <a:pPr marL="0" lvl="0" indent="0" algn="ctr" defTabSz="533400">
            <a:lnSpc>
              <a:spcPct val="90000"/>
            </a:lnSpc>
            <a:spcBef>
              <a:spcPct val="0"/>
            </a:spcBef>
            <a:spcAft>
              <a:spcPct val="35000"/>
            </a:spcAft>
            <a:buNone/>
          </a:pPr>
          <a:r>
            <a:rPr lang="en-US" sz="1600" b="1" i="1" kern="1200">
              <a:solidFill>
                <a:schemeClr val="tx1"/>
              </a:solidFill>
            </a:rPr>
            <a:t>Asana</a:t>
          </a:r>
        </a:p>
      </dsp:txBody>
      <dsp:txXfrm>
        <a:off x="5117884" y="2136680"/>
        <a:ext cx="965639" cy="988250"/>
      </dsp:txXfrm>
    </dsp:sp>
    <dsp:sp modelId="{169A0597-43E9-49B0-800D-70DE0160E240}">
      <dsp:nvSpPr>
        <dsp:cNvPr id="0" name=""/>
        <dsp:cNvSpPr/>
      </dsp:nvSpPr>
      <dsp:spPr>
        <a:xfrm>
          <a:off x="4267135" y="3433540"/>
          <a:ext cx="1502428" cy="13588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Breathing Practices</a:t>
          </a:r>
        </a:p>
        <a:p>
          <a:pPr marL="0" lvl="0" indent="0" algn="ctr" defTabSz="711200">
            <a:lnSpc>
              <a:spcPct val="90000"/>
            </a:lnSpc>
            <a:spcBef>
              <a:spcPct val="0"/>
            </a:spcBef>
            <a:spcAft>
              <a:spcPct val="35000"/>
            </a:spcAft>
            <a:buNone/>
          </a:pPr>
          <a:r>
            <a:rPr lang="en-US" sz="1600" b="1" i="1" kern="1200">
              <a:solidFill>
                <a:schemeClr val="tx1"/>
              </a:solidFill>
            </a:rPr>
            <a:t>Pranayama</a:t>
          </a:r>
        </a:p>
      </dsp:txBody>
      <dsp:txXfrm>
        <a:off x="4487160" y="3632536"/>
        <a:ext cx="1062378" cy="960838"/>
      </dsp:txXfrm>
    </dsp:sp>
    <dsp:sp modelId="{75DD4CC1-B925-4CE9-99C0-09AB65059D53}">
      <dsp:nvSpPr>
        <dsp:cNvPr id="0" name=""/>
        <dsp:cNvSpPr/>
      </dsp:nvSpPr>
      <dsp:spPr>
        <a:xfrm>
          <a:off x="2719348" y="4033085"/>
          <a:ext cx="1600150" cy="14014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Withdrawal of senses: </a:t>
          </a:r>
          <a:r>
            <a:rPr lang="en-US" sz="1600" b="1" i="1" kern="1200">
              <a:solidFill>
                <a:schemeClr val="tx1"/>
              </a:solidFill>
            </a:rPr>
            <a:t>Pratyahara</a:t>
          </a:r>
        </a:p>
      </dsp:txBody>
      <dsp:txXfrm>
        <a:off x="2953685" y="4238328"/>
        <a:ext cx="1131476" cy="991004"/>
      </dsp:txXfrm>
    </dsp:sp>
    <dsp:sp modelId="{478E5A00-F01A-4F2C-A266-2DFAA0D2186A}">
      <dsp:nvSpPr>
        <dsp:cNvPr id="0" name=""/>
        <dsp:cNvSpPr/>
      </dsp:nvSpPr>
      <dsp:spPr>
        <a:xfrm>
          <a:off x="1225158" y="3425830"/>
          <a:ext cx="1511490" cy="14203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Meditation stage: focused concentration </a:t>
          </a:r>
        </a:p>
        <a:p>
          <a:pPr marL="0" lvl="0" indent="0" algn="ctr" defTabSz="622300">
            <a:lnSpc>
              <a:spcPct val="90000"/>
            </a:lnSpc>
            <a:spcBef>
              <a:spcPct val="0"/>
            </a:spcBef>
            <a:spcAft>
              <a:spcPct val="35000"/>
            </a:spcAft>
            <a:buNone/>
          </a:pPr>
          <a:r>
            <a:rPr lang="en-US" sz="1600" b="1" i="1" kern="1200">
              <a:solidFill>
                <a:schemeClr val="tx1"/>
              </a:solidFill>
            </a:rPr>
            <a:t>Dharana</a:t>
          </a:r>
        </a:p>
      </dsp:txBody>
      <dsp:txXfrm>
        <a:off x="1446511" y="3633835"/>
        <a:ext cx="1068784" cy="1004334"/>
      </dsp:txXfrm>
    </dsp:sp>
    <dsp:sp modelId="{5165BBFF-FE25-4EF9-83C2-085D278839C8}">
      <dsp:nvSpPr>
        <dsp:cNvPr id="0" name=""/>
        <dsp:cNvSpPr/>
      </dsp:nvSpPr>
      <dsp:spPr>
        <a:xfrm>
          <a:off x="660690" y="1922957"/>
          <a:ext cx="1477862" cy="1382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Meditation stage: open monitoring </a:t>
          </a:r>
          <a:r>
            <a:rPr lang="en-US" sz="1600" b="1" i="1" kern="1200">
              <a:solidFill>
                <a:schemeClr val="tx1"/>
              </a:solidFill>
            </a:rPr>
            <a:t>Dhyana</a:t>
          </a:r>
        </a:p>
      </dsp:txBody>
      <dsp:txXfrm>
        <a:off x="877118" y="2125367"/>
        <a:ext cx="1045006" cy="977323"/>
      </dsp:txXfrm>
    </dsp:sp>
    <dsp:sp modelId="{FBE16D07-8A18-477C-9676-A22E9A943485}">
      <dsp:nvSpPr>
        <dsp:cNvPr id="0" name=""/>
        <dsp:cNvSpPr/>
      </dsp:nvSpPr>
      <dsp:spPr>
        <a:xfrm>
          <a:off x="1279043" y="391578"/>
          <a:ext cx="1482906" cy="14470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Meditation stage: total Absorption</a:t>
          </a:r>
        </a:p>
        <a:p>
          <a:pPr marL="0" lvl="0" indent="0" algn="ctr" defTabSz="711200">
            <a:lnSpc>
              <a:spcPct val="90000"/>
            </a:lnSpc>
            <a:spcBef>
              <a:spcPct val="0"/>
            </a:spcBef>
            <a:spcAft>
              <a:spcPct val="35000"/>
            </a:spcAft>
            <a:buNone/>
          </a:pPr>
          <a:r>
            <a:rPr lang="en-US" sz="1600" b="1" i="1" kern="1200">
              <a:solidFill>
                <a:schemeClr val="tx1"/>
              </a:solidFill>
            </a:rPr>
            <a:t>Samadhi</a:t>
          </a:r>
        </a:p>
      </dsp:txBody>
      <dsp:txXfrm>
        <a:off x="1496210" y="603493"/>
        <a:ext cx="1048572" cy="1023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8A537-A397-4629-8C88-690C56778017}">
      <dsp:nvSpPr>
        <dsp:cNvPr id="0" name=""/>
        <dsp:cNvSpPr/>
      </dsp:nvSpPr>
      <dsp:spPr>
        <a:xfrm>
          <a:off x="1344330" y="475319"/>
          <a:ext cx="4313581" cy="4313581"/>
        </a:xfrm>
        <a:prstGeom prst="blockArc">
          <a:avLst>
            <a:gd name="adj1" fmla="val 13541723"/>
            <a:gd name="adj2" fmla="val 16215002"/>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C17A4D-4ABC-43EE-ACBC-5042EF77E268}">
      <dsp:nvSpPr>
        <dsp:cNvPr id="0" name=""/>
        <dsp:cNvSpPr/>
      </dsp:nvSpPr>
      <dsp:spPr>
        <a:xfrm>
          <a:off x="1362632" y="457238"/>
          <a:ext cx="4313581" cy="4313581"/>
        </a:xfrm>
        <a:prstGeom prst="blockArc">
          <a:avLst>
            <a:gd name="adj1" fmla="val 10800000"/>
            <a:gd name="adj2" fmla="val 135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7AA61F-DA54-4276-BB50-C9128682CBCE}">
      <dsp:nvSpPr>
        <dsp:cNvPr id="0" name=""/>
        <dsp:cNvSpPr/>
      </dsp:nvSpPr>
      <dsp:spPr>
        <a:xfrm>
          <a:off x="1361704" y="519974"/>
          <a:ext cx="4313581" cy="4313581"/>
        </a:xfrm>
        <a:prstGeom prst="blockArc">
          <a:avLst>
            <a:gd name="adj1" fmla="val 8189861"/>
            <a:gd name="adj2" fmla="val 10901756"/>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FF617E-2791-49BD-95F2-133884B0AE8E}">
      <dsp:nvSpPr>
        <dsp:cNvPr id="0" name=""/>
        <dsp:cNvSpPr/>
      </dsp:nvSpPr>
      <dsp:spPr>
        <a:xfrm>
          <a:off x="1300569" y="458147"/>
          <a:ext cx="4313581" cy="4313581"/>
        </a:xfrm>
        <a:prstGeom prst="blockArc">
          <a:avLst>
            <a:gd name="adj1" fmla="val 5299335"/>
            <a:gd name="adj2" fmla="val 8048843"/>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FFA399-299B-4376-9007-6C6B09A1513B}">
      <dsp:nvSpPr>
        <dsp:cNvPr id="0" name=""/>
        <dsp:cNvSpPr/>
      </dsp:nvSpPr>
      <dsp:spPr>
        <a:xfrm>
          <a:off x="1362632" y="457238"/>
          <a:ext cx="4313581" cy="4313581"/>
        </a:xfrm>
        <a:prstGeom prst="blockArc">
          <a:avLst>
            <a:gd name="adj1" fmla="val 2700000"/>
            <a:gd name="adj2" fmla="val 54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B71802-CD28-4414-98AB-F2FCA773AB82}">
      <dsp:nvSpPr>
        <dsp:cNvPr id="0" name=""/>
        <dsp:cNvSpPr/>
      </dsp:nvSpPr>
      <dsp:spPr>
        <a:xfrm>
          <a:off x="1324232" y="496648"/>
          <a:ext cx="4313581" cy="4313581"/>
        </a:xfrm>
        <a:prstGeom prst="blockArc">
          <a:avLst>
            <a:gd name="adj1" fmla="val 21563295"/>
            <a:gd name="adj2" fmla="val 2610762"/>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C36DFC-F328-44B4-AB68-68453F230079}">
      <dsp:nvSpPr>
        <dsp:cNvPr id="0" name=""/>
        <dsp:cNvSpPr/>
      </dsp:nvSpPr>
      <dsp:spPr>
        <a:xfrm>
          <a:off x="1324840" y="418467"/>
          <a:ext cx="4313581" cy="4313581"/>
        </a:xfrm>
        <a:prstGeom prst="blockArc">
          <a:avLst>
            <a:gd name="adj1" fmla="val 18987808"/>
            <a:gd name="adj2" fmla="val 90094"/>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6151D-BA4B-4D70-B24C-9E6B99F8908D}">
      <dsp:nvSpPr>
        <dsp:cNvPr id="0" name=""/>
        <dsp:cNvSpPr/>
      </dsp:nvSpPr>
      <dsp:spPr>
        <a:xfrm>
          <a:off x="1380776" y="475165"/>
          <a:ext cx="4313581" cy="4313581"/>
        </a:xfrm>
        <a:prstGeom prst="blockArc">
          <a:avLst>
            <a:gd name="adj1" fmla="val 16155896"/>
            <a:gd name="adj2" fmla="val 18858635"/>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E937B6-CE95-4598-BF96-0B6BF8C544B7}">
      <dsp:nvSpPr>
        <dsp:cNvPr id="0" name=""/>
        <dsp:cNvSpPr/>
      </dsp:nvSpPr>
      <dsp:spPr>
        <a:xfrm>
          <a:off x="2701280" y="1880126"/>
          <a:ext cx="1467804" cy="14678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Yoga</a:t>
          </a:r>
        </a:p>
      </dsp:txBody>
      <dsp:txXfrm>
        <a:off x="2916235" y="2095081"/>
        <a:ext cx="1037894" cy="1037894"/>
      </dsp:txXfrm>
    </dsp:sp>
    <dsp:sp modelId="{7A2E526A-FA18-4DE8-A5AF-34E5B76196D0}">
      <dsp:nvSpPr>
        <dsp:cNvPr id="0" name=""/>
        <dsp:cNvSpPr/>
      </dsp:nvSpPr>
      <dsp:spPr>
        <a:xfrm>
          <a:off x="2809082" y="-145509"/>
          <a:ext cx="1402579" cy="13156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Social Disciplines</a:t>
          </a:r>
        </a:p>
        <a:p>
          <a:pPr marL="0" lvl="0" indent="0" algn="ctr" defTabSz="711200">
            <a:lnSpc>
              <a:spcPct val="90000"/>
            </a:lnSpc>
            <a:spcBef>
              <a:spcPct val="0"/>
            </a:spcBef>
            <a:spcAft>
              <a:spcPct val="35000"/>
            </a:spcAft>
            <a:buNone/>
          </a:pPr>
          <a:r>
            <a:rPr lang="en-US" sz="1600" b="1" i="1" kern="1200">
              <a:solidFill>
                <a:schemeClr val="tx1"/>
              </a:solidFill>
            </a:rPr>
            <a:t>Yamas</a:t>
          </a:r>
        </a:p>
      </dsp:txBody>
      <dsp:txXfrm>
        <a:off x="3014485" y="47167"/>
        <a:ext cx="991773" cy="930324"/>
      </dsp:txXfrm>
    </dsp:sp>
    <dsp:sp modelId="{57B3DC08-B35F-4404-952D-4EDCF6C7671E}">
      <dsp:nvSpPr>
        <dsp:cNvPr id="0" name=""/>
        <dsp:cNvSpPr/>
      </dsp:nvSpPr>
      <dsp:spPr>
        <a:xfrm>
          <a:off x="4319500" y="472732"/>
          <a:ext cx="1397699" cy="1284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Personal Disciplines</a:t>
          </a:r>
        </a:p>
        <a:p>
          <a:pPr marL="0" lvl="0" indent="0" algn="ctr" defTabSz="711200">
            <a:lnSpc>
              <a:spcPct val="90000"/>
            </a:lnSpc>
            <a:spcBef>
              <a:spcPct val="0"/>
            </a:spcBef>
            <a:spcAft>
              <a:spcPct val="35000"/>
            </a:spcAft>
            <a:buNone/>
          </a:pPr>
          <a:r>
            <a:rPr lang="en-US" sz="1600" b="1" i="1" kern="1200">
              <a:solidFill>
                <a:schemeClr val="tx1"/>
              </a:solidFill>
            </a:rPr>
            <a:t>Niyamas</a:t>
          </a:r>
        </a:p>
      </dsp:txBody>
      <dsp:txXfrm>
        <a:off x="4524188" y="660878"/>
        <a:ext cx="988323" cy="908448"/>
      </dsp:txXfrm>
    </dsp:sp>
    <dsp:sp modelId="{49BB8AF8-F04B-4B56-9472-C392DFC25937}">
      <dsp:nvSpPr>
        <dsp:cNvPr id="0" name=""/>
        <dsp:cNvSpPr/>
      </dsp:nvSpPr>
      <dsp:spPr>
        <a:xfrm>
          <a:off x="4917893" y="1932007"/>
          <a:ext cx="1365621" cy="1397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Postures/ Movement balancing effort and ease</a:t>
          </a:r>
        </a:p>
        <a:p>
          <a:pPr marL="0" lvl="0" indent="0" algn="ctr" defTabSz="533400">
            <a:lnSpc>
              <a:spcPct val="90000"/>
            </a:lnSpc>
            <a:spcBef>
              <a:spcPct val="0"/>
            </a:spcBef>
            <a:spcAft>
              <a:spcPct val="35000"/>
            </a:spcAft>
            <a:buNone/>
          </a:pPr>
          <a:r>
            <a:rPr lang="en-US" sz="1600" b="1" i="1" kern="1200">
              <a:solidFill>
                <a:schemeClr val="tx1"/>
              </a:solidFill>
            </a:rPr>
            <a:t>Asana</a:t>
          </a:r>
        </a:p>
      </dsp:txBody>
      <dsp:txXfrm>
        <a:off x="5117884" y="2136680"/>
        <a:ext cx="965639" cy="988250"/>
      </dsp:txXfrm>
    </dsp:sp>
    <dsp:sp modelId="{169A0597-43E9-49B0-800D-70DE0160E240}">
      <dsp:nvSpPr>
        <dsp:cNvPr id="0" name=""/>
        <dsp:cNvSpPr/>
      </dsp:nvSpPr>
      <dsp:spPr>
        <a:xfrm>
          <a:off x="4267135" y="3433540"/>
          <a:ext cx="1502428" cy="13588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Breathing Practices</a:t>
          </a:r>
        </a:p>
        <a:p>
          <a:pPr marL="0" lvl="0" indent="0" algn="ctr" defTabSz="711200">
            <a:lnSpc>
              <a:spcPct val="90000"/>
            </a:lnSpc>
            <a:spcBef>
              <a:spcPct val="0"/>
            </a:spcBef>
            <a:spcAft>
              <a:spcPct val="35000"/>
            </a:spcAft>
            <a:buNone/>
          </a:pPr>
          <a:r>
            <a:rPr lang="en-US" sz="1600" b="1" i="1" kern="1200">
              <a:solidFill>
                <a:schemeClr val="tx1"/>
              </a:solidFill>
            </a:rPr>
            <a:t>Pranayama</a:t>
          </a:r>
        </a:p>
      </dsp:txBody>
      <dsp:txXfrm>
        <a:off x="4487160" y="3632536"/>
        <a:ext cx="1062378" cy="960838"/>
      </dsp:txXfrm>
    </dsp:sp>
    <dsp:sp modelId="{75DD4CC1-B925-4CE9-99C0-09AB65059D53}">
      <dsp:nvSpPr>
        <dsp:cNvPr id="0" name=""/>
        <dsp:cNvSpPr/>
      </dsp:nvSpPr>
      <dsp:spPr>
        <a:xfrm>
          <a:off x="2719348" y="4033085"/>
          <a:ext cx="1600150" cy="14014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Withdrawal of senses: </a:t>
          </a:r>
          <a:r>
            <a:rPr lang="en-US" sz="1600" b="1" i="1" kern="1200">
              <a:solidFill>
                <a:schemeClr val="tx1"/>
              </a:solidFill>
            </a:rPr>
            <a:t>Pratyahara</a:t>
          </a:r>
        </a:p>
      </dsp:txBody>
      <dsp:txXfrm>
        <a:off x="2953685" y="4238328"/>
        <a:ext cx="1131476" cy="991004"/>
      </dsp:txXfrm>
    </dsp:sp>
    <dsp:sp modelId="{478E5A00-F01A-4F2C-A266-2DFAA0D2186A}">
      <dsp:nvSpPr>
        <dsp:cNvPr id="0" name=""/>
        <dsp:cNvSpPr/>
      </dsp:nvSpPr>
      <dsp:spPr>
        <a:xfrm>
          <a:off x="1225158" y="3425830"/>
          <a:ext cx="1511490" cy="14203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Meditation stage: focused concentration </a:t>
          </a:r>
        </a:p>
        <a:p>
          <a:pPr marL="0" lvl="0" indent="0" algn="ctr" defTabSz="622300">
            <a:lnSpc>
              <a:spcPct val="90000"/>
            </a:lnSpc>
            <a:spcBef>
              <a:spcPct val="0"/>
            </a:spcBef>
            <a:spcAft>
              <a:spcPct val="35000"/>
            </a:spcAft>
            <a:buNone/>
          </a:pPr>
          <a:r>
            <a:rPr lang="en-US" sz="1600" b="1" i="1" kern="1200">
              <a:solidFill>
                <a:schemeClr val="tx1"/>
              </a:solidFill>
            </a:rPr>
            <a:t>Dharana</a:t>
          </a:r>
        </a:p>
      </dsp:txBody>
      <dsp:txXfrm>
        <a:off x="1446511" y="3633835"/>
        <a:ext cx="1068784" cy="1004334"/>
      </dsp:txXfrm>
    </dsp:sp>
    <dsp:sp modelId="{5165BBFF-FE25-4EF9-83C2-085D278839C8}">
      <dsp:nvSpPr>
        <dsp:cNvPr id="0" name=""/>
        <dsp:cNvSpPr/>
      </dsp:nvSpPr>
      <dsp:spPr>
        <a:xfrm>
          <a:off x="660690" y="1922957"/>
          <a:ext cx="1477862" cy="1382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Meditation stage: open monitoring </a:t>
          </a:r>
          <a:r>
            <a:rPr lang="en-US" sz="1600" b="1" i="1" kern="1200">
              <a:solidFill>
                <a:schemeClr val="tx1"/>
              </a:solidFill>
            </a:rPr>
            <a:t>Dhyana</a:t>
          </a:r>
        </a:p>
      </dsp:txBody>
      <dsp:txXfrm>
        <a:off x="877118" y="2125367"/>
        <a:ext cx="1045006" cy="977323"/>
      </dsp:txXfrm>
    </dsp:sp>
    <dsp:sp modelId="{FBE16D07-8A18-477C-9676-A22E9A943485}">
      <dsp:nvSpPr>
        <dsp:cNvPr id="0" name=""/>
        <dsp:cNvSpPr/>
      </dsp:nvSpPr>
      <dsp:spPr>
        <a:xfrm>
          <a:off x="1279043" y="391578"/>
          <a:ext cx="1482906" cy="14470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Meditation stage: total Absorption</a:t>
          </a:r>
        </a:p>
        <a:p>
          <a:pPr marL="0" lvl="0" indent="0" algn="ctr" defTabSz="711200">
            <a:lnSpc>
              <a:spcPct val="90000"/>
            </a:lnSpc>
            <a:spcBef>
              <a:spcPct val="0"/>
            </a:spcBef>
            <a:spcAft>
              <a:spcPct val="35000"/>
            </a:spcAft>
            <a:buNone/>
          </a:pPr>
          <a:r>
            <a:rPr lang="en-US" sz="1600" b="1" i="1" kern="1200">
              <a:solidFill>
                <a:schemeClr val="tx1"/>
              </a:solidFill>
            </a:rPr>
            <a:t>Samadhi</a:t>
          </a:r>
        </a:p>
      </dsp:txBody>
      <dsp:txXfrm>
        <a:off x="1496210" y="603493"/>
        <a:ext cx="1048572" cy="102321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drawings/drawing1.xml><?xml version="1.0" encoding="utf-8"?>
<c:userShapes xmlns:c="http://schemas.openxmlformats.org/drawingml/2006/chart">
  <cdr:relSizeAnchor xmlns:cdr="http://schemas.openxmlformats.org/drawingml/2006/chartDrawing">
    <cdr:from>
      <cdr:x>0.57805</cdr:x>
      <cdr:y>0.56983</cdr:y>
    </cdr:from>
    <cdr:to>
      <cdr:x>0.67644</cdr:x>
      <cdr:y>0.72211</cdr:y>
    </cdr:to>
    <cdr:sp macro="" textlink="">
      <cdr:nvSpPr>
        <cdr:cNvPr id="2" name="TextBox 1">
          <a:extLst xmlns:a="http://schemas.openxmlformats.org/drawingml/2006/main">
            <a:ext uri="{FF2B5EF4-FFF2-40B4-BE49-F238E27FC236}">
              <a16:creationId xmlns:a16="http://schemas.microsoft.com/office/drawing/2014/main" id="{5A39DEAC-3505-A4E5-DE4B-A4EED506050B}"/>
            </a:ext>
          </a:extLst>
        </cdr:cNvPr>
        <cdr:cNvSpPr txBox="1"/>
      </cdr:nvSpPr>
      <cdr:spPr>
        <a:xfrm xmlns:a="http://schemas.openxmlformats.org/drawingml/2006/main">
          <a:off x="3553803" y="2172793"/>
          <a:ext cx="604872" cy="5806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500" dirty="0">
              <a:latin typeface="Arial" panose="020B0604020202020204" pitchFamily="34" charset="0"/>
              <a:cs typeface="Arial" panose="020B0604020202020204" pitchFamily="34" charset="0"/>
            </a:rPr>
            <a:t>53%</a:t>
          </a:r>
        </a:p>
        <a:p xmlns:a="http://schemas.openxmlformats.org/drawingml/2006/main">
          <a:r>
            <a:rPr lang="en-US" sz="1500" dirty="0">
              <a:latin typeface="Arial" panose="020B0604020202020204" pitchFamily="34" charset="0"/>
              <a:cs typeface="Arial" panose="020B0604020202020204" pitchFamily="34" charset="0"/>
            </a:rPr>
            <a:t>White</a:t>
          </a:r>
        </a:p>
      </cdr:txBody>
    </cdr:sp>
  </cdr:relSizeAnchor>
  <cdr:relSizeAnchor xmlns:cdr="http://schemas.openxmlformats.org/drawingml/2006/chartDrawing">
    <cdr:from>
      <cdr:x>0.29228</cdr:x>
      <cdr:y>0.50745</cdr:y>
    </cdr:from>
    <cdr:to>
      <cdr:x>0.53721</cdr:x>
      <cdr:y>0.73192</cdr:y>
    </cdr:to>
    <cdr:sp macro="" textlink="">
      <cdr:nvSpPr>
        <cdr:cNvPr id="3" name="TextBox 1">
          <a:extLst xmlns:a="http://schemas.openxmlformats.org/drawingml/2006/main">
            <a:ext uri="{FF2B5EF4-FFF2-40B4-BE49-F238E27FC236}">
              <a16:creationId xmlns:a16="http://schemas.microsoft.com/office/drawing/2014/main" id="{D055EB31-BE66-4FE8-BE40-6819B1D0599C}"/>
            </a:ext>
          </a:extLst>
        </cdr:cNvPr>
        <cdr:cNvSpPr txBox="1"/>
      </cdr:nvSpPr>
      <cdr:spPr>
        <a:xfrm xmlns:a="http://schemas.openxmlformats.org/drawingml/2006/main">
          <a:off x="1796897" y="1934935"/>
          <a:ext cx="1505809" cy="8559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dirty="0">
              <a:latin typeface="Arial" panose="020B0604020202020204" pitchFamily="34" charset="0"/>
              <a:cs typeface="Arial" panose="020B0604020202020204" pitchFamily="34" charset="0"/>
            </a:rPr>
            <a:t>22%</a:t>
          </a:r>
        </a:p>
        <a:p xmlns:a="http://schemas.openxmlformats.org/drawingml/2006/main">
          <a:r>
            <a:rPr lang="en-US" sz="1500" dirty="0">
              <a:latin typeface="Arial" panose="020B0604020202020204" pitchFamily="34" charset="0"/>
              <a:cs typeface="Arial" panose="020B0604020202020204" pitchFamily="34" charset="0"/>
            </a:rPr>
            <a:t>Black/African </a:t>
          </a:r>
        </a:p>
        <a:p xmlns:a="http://schemas.openxmlformats.org/drawingml/2006/main">
          <a:r>
            <a:rPr lang="en-US" sz="1500" dirty="0">
              <a:latin typeface="Arial" panose="020B0604020202020204" pitchFamily="34" charset="0"/>
              <a:cs typeface="Arial" panose="020B0604020202020204" pitchFamily="34" charset="0"/>
            </a:rPr>
            <a:t>American</a:t>
          </a:r>
        </a:p>
      </cdr:txBody>
    </cdr:sp>
  </cdr:relSizeAnchor>
  <cdr:relSizeAnchor xmlns:cdr="http://schemas.openxmlformats.org/drawingml/2006/chartDrawing">
    <cdr:from>
      <cdr:x>0.38172</cdr:x>
      <cdr:y>0.27534</cdr:y>
    </cdr:from>
    <cdr:to>
      <cdr:x>0.50447</cdr:x>
      <cdr:y>0.41638</cdr:y>
    </cdr:to>
    <cdr:sp macro="" textlink="">
      <cdr:nvSpPr>
        <cdr:cNvPr id="4" name="TextBox 1">
          <a:extLst xmlns:a="http://schemas.openxmlformats.org/drawingml/2006/main">
            <a:ext uri="{FF2B5EF4-FFF2-40B4-BE49-F238E27FC236}">
              <a16:creationId xmlns:a16="http://schemas.microsoft.com/office/drawing/2014/main" id="{7A81A70F-3DEB-25C1-3E94-FD946D999AF1}"/>
            </a:ext>
          </a:extLst>
        </cdr:cNvPr>
        <cdr:cNvSpPr txBox="1"/>
      </cdr:nvSpPr>
      <cdr:spPr>
        <a:xfrm xmlns:a="http://schemas.openxmlformats.org/drawingml/2006/main">
          <a:off x="2498473" y="1068856"/>
          <a:ext cx="803487" cy="5474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dirty="0">
              <a:latin typeface="Arial" panose="020B0604020202020204" pitchFamily="34" charset="0"/>
              <a:cs typeface="Arial" panose="020B0604020202020204" pitchFamily="34" charset="0"/>
            </a:rPr>
            <a:t>6%</a:t>
          </a:r>
        </a:p>
        <a:p xmlns:a="http://schemas.openxmlformats.org/drawingml/2006/main">
          <a:r>
            <a:rPr lang="en-US" sz="1500" dirty="0">
              <a:latin typeface="Arial" panose="020B0604020202020204" pitchFamily="34" charset="0"/>
              <a:cs typeface="Arial" panose="020B0604020202020204" pitchFamily="34" charset="0"/>
            </a:rPr>
            <a:t>Asian</a:t>
          </a:r>
        </a:p>
      </cdr:txBody>
    </cdr:sp>
  </cdr:relSizeAnchor>
  <cdr:relSizeAnchor xmlns:cdr="http://schemas.openxmlformats.org/drawingml/2006/chartDrawing">
    <cdr:from>
      <cdr:x>0.19804</cdr:x>
      <cdr:y>0.10231</cdr:y>
    </cdr:from>
    <cdr:to>
      <cdr:x>0.4932</cdr:x>
      <cdr:y>0.2941</cdr:y>
    </cdr:to>
    <cdr:sp macro="" textlink="">
      <cdr:nvSpPr>
        <cdr:cNvPr id="5" name="TextBox 1">
          <a:extLst xmlns:a="http://schemas.openxmlformats.org/drawingml/2006/main">
            <a:ext uri="{FF2B5EF4-FFF2-40B4-BE49-F238E27FC236}">
              <a16:creationId xmlns:a16="http://schemas.microsoft.com/office/drawing/2014/main" id="{DD022A9B-3603-1E80-9D1B-7F8C3968A532}"/>
            </a:ext>
          </a:extLst>
        </cdr:cNvPr>
        <cdr:cNvSpPr txBox="1"/>
      </cdr:nvSpPr>
      <cdr:spPr>
        <a:xfrm xmlns:a="http://schemas.openxmlformats.org/drawingml/2006/main">
          <a:off x="1217522" y="390124"/>
          <a:ext cx="1814616" cy="7312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dirty="0">
              <a:latin typeface="Arial" panose="020B0604020202020204" pitchFamily="34" charset="0"/>
              <a:cs typeface="Arial" panose="020B0604020202020204" pitchFamily="34" charset="0"/>
            </a:rPr>
            <a:t>2% Native Hawaiian</a:t>
          </a:r>
        </a:p>
        <a:p xmlns:a="http://schemas.openxmlformats.org/drawingml/2006/main">
          <a:r>
            <a:rPr lang="en-US" sz="1500" dirty="0">
              <a:latin typeface="Arial" panose="020B0604020202020204" pitchFamily="34" charset="0"/>
              <a:cs typeface="Arial" panose="020B0604020202020204" pitchFamily="34" charset="0"/>
            </a:rPr>
            <a:t>or Pacific Islander</a:t>
          </a:r>
        </a:p>
      </cdr:txBody>
    </cdr:sp>
  </cdr:relSizeAnchor>
  <cdr:relSizeAnchor xmlns:cdr="http://schemas.openxmlformats.org/drawingml/2006/chartDrawing">
    <cdr:from>
      <cdr:x>0.48749</cdr:x>
      <cdr:y>0.10974</cdr:y>
    </cdr:from>
    <cdr:to>
      <cdr:x>0.89899</cdr:x>
      <cdr:y>0.29761</cdr:y>
    </cdr:to>
    <cdr:sp macro="" textlink="">
      <cdr:nvSpPr>
        <cdr:cNvPr id="6" name="TextBox 1">
          <a:extLst xmlns:a="http://schemas.openxmlformats.org/drawingml/2006/main">
            <a:ext uri="{FF2B5EF4-FFF2-40B4-BE49-F238E27FC236}">
              <a16:creationId xmlns:a16="http://schemas.microsoft.com/office/drawing/2014/main" id="{D827CC02-DF20-2557-98F1-C324BEDC8558}"/>
            </a:ext>
          </a:extLst>
        </cdr:cNvPr>
        <cdr:cNvSpPr txBox="1"/>
      </cdr:nvSpPr>
      <cdr:spPr>
        <a:xfrm xmlns:a="http://schemas.openxmlformats.org/drawingml/2006/main">
          <a:off x="2997006" y="418457"/>
          <a:ext cx="2529851" cy="7163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dirty="0">
              <a:latin typeface="Arial" panose="020B0604020202020204" pitchFamily="34" charset="0"/>
              <a:cs typeface="Arial" panose="020B0604020202020204" pitchFamily="34" charset="0"/>
            </a:rPr>
            <a:t>1% American Indian </a:t>
          </a:r>
        </a:p>
        <a:p xmlns:a="http://schemas.openxmlformats.org/drawingml/2006/main">
          <a:r>
            <a:rPr lang="en-US" sz="1500" dirty="0">
              <a:latin typeface="Arial" panose="020B0604020202020204" pitchFamily="34" charset="0"/>
              <a:cs typeface="Arial" panose="020B0604020202020204" pitchFamily="34" charset="0"/>
            </a:rPr>
            <a:t>   or Alaska Native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8494C-D22E-764F-A4D4-1A606B3F70DA}"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9BCBA-7DB7-0741-8134-D7555FCD372A}" type="slidenum">
              <a:rPr lang="en-US" smtClean="0"/>
              <a:t>‹#›</a:t>
            </a:fld>
            <a:endParaRPr lang="en-US"/>
          </a:p>
        </p:txBody>
      </p:sp>
    </p:spTree>
    <p:extLst>
      <p:ext uri="{BB962C8B-B14F-4D97-AF65-F5344CB8AC3E}">
        <p14:creationId xmlns:p14="http://schemas.microsoft.com/office/powerpoint/2010/main" val="742371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Topic Outline (150 words)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Introduction of VHA policy and pathways for yoga delivery in VHA to support access to the practices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Discussion of the processes for hiring yoga teachers and yoga therapists for independent practice and as part of interdisciplinary care</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Review of the continuum of integration of yoga which includes: individual clinical care (e.g. PT/ OT), interdisciplinary care teams (e.g. PT working with a yoga teacher to support pain education), and standalone yoga or yoga therapy programs.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Exploration of the programs to support yoga as part of clinical care and interdisciplinary care teaches self-efficacy and confidence in the importance of the practices for on-going well-being </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VHA national yoga teacher trainings and community of practice offer an opportunity for clinical staff to become leaders for how the frameworks of yoga integrates into whole person care while honoring the full breadth and depth of yoga</a:t>
            </a:r>
          </a:p>
          <a:p>
            <a:endParaRPr lang="en-US"/>
          </a:p>
          <a:p>
            <a:endParaRPr lang="en-US"/>
          </a:p>
          <a:p>
            <a:pPr marL="342900" marR="0" lvl="0" indent="-342900">
              <a:lnSpc>
                <a:spcPct val="107000"/>
              </a:lnSpc>
              <a:spcBef>
                <a:spcPts val="0"/>
              </a:spcBef>
              <a:spcAft>
                <a:spcPts val="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Processes to support yoga instructors and yoga therapists in VHA- Alison &amp; Marlysa (10min)</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Qualification standards and hiring of yoga professionals</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Yoga professionals as independent practitioner and for integration in interdisciplinary care teams</a:t>
            </a:r>
          </a:p>
          <a:p>
            <a:pPr marL="342900" marR="0" lvl="0" indent="-342900">
              <a:lnSpc>
                <a:spcPct val="107000"/>
              </a:lnSpc>
              <a:spcBef>
                <a:spcPts val="0"/>
              </a:spcBef>
              <a:spcAft>
                <a:spcPts val="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Discussion of the VHA YTT: Marlysa &amp; Rashmi: (10min)</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Bridging yoga framework and practice to whole health models and person centered, trauma informed care.</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Integrating the history and philosophy of yoga to support whole health in clinical care</a:t>
            </a:r>
          </a:p>
          <a:p>
            <a:pPr marL="342900" marR="0" lvl="0" indent="-342900">
              <a:lnSpc>
                <a:spcPct val="107000"/>
              </a:lnSpc>
              <a:spcBef>
                <a:spcPts val="0"/>
              </a:spcBef>
              <a:spcAft>
                <a:spcPts val="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Increasing access by offering multiple paths to participation in yoga. Francesca &amp; Rashmi (10min)</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Stand-alone classes, virtual delivery and access for rural Veterans</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Introducing yoga within clinical care models </a:t>
            </a:r>
          </a:p>
          <a:p>
            <a:pPr marL="342900" marR="0" lvl="0" indent="-342900">
              <a:lnSpc>
                <a:spcPct val="107000"/>
              </a:lnSpc>
              <a:spcBef>
                <a:spcPts val="0"/>
              </a:spcBef>
              <a:spcAft>
                <a:spcPts val="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Supporting and Sustaining Yoga Professionals within VA: Marlysa (10min)</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Training and community building</a:t>
            </a:r>
          </a:p>
          <a:p>
            <a:pPr marL="342900" marR="0" lvl="0" indent="-342900">
              <a:lnSpc>
                <a:spcPct val="107000"/>
              </a:lnSpc>
              <a:spcBef>
                <a:spcPts val="0"/>
              </a:spcBef>
              <a:spcAft>
                <a:spcPts val="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Concluding Remarks: Alison (5min)</a:t>
            </a:r>
          </a:p>
          <a:p>
            <a:pPr marL="342900" marR="0" lvl="0" indent="-34290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Discussion (15min) – Note this is dedicated time for discussion though engagement will be prompted throughout the session</a:t>
            </a: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1</a:t>
            </a:fld>
            <a:endParaRPr lang="en-US"/>
          </a:p>
        </p:txBody>
      </p:sp>
    </p:spTree>
    <p:extLst>
      <p:ext uri="{BB962C8B-B14F-4D97-AF65-F5344CB8AC3E}">
        <p14:creationId xmlns:p14="http://schemas.microsoft.com/office/powerpoint/2010/main" val="3914179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a:t>
            </a:r>
          </a:p>
        </p:txBody>
      </p:sp>
      <p:sp>
        <p:nvSpPr>
          <p:cNvPr id="4" name="Slide Number Placeholder 3"/>
          <p:cNvSpPr>
            <a:spLocks noGrp="1"/>
          </p:cNvSpPr>
          <p:nvPr>
            <p:ph type="sldNum" sz="quarter" idx="5"/>
          </p:nvPr>
        </p:nvSpPr>
        <p:spPr/>
        <p:txBody>
          <a:bodyPr/>
          <a:lstStyle/>
          <a:p>
            <a:fld id="{2629BCBA-7DB7-0741-8134-D7555FCD372A}" type="slidenum">
              <a:rPr lang="en-US" smtClean="0"/>
              <a:t>11</a:t>
            </a:fld>
            <a:endParaRPr lang="en-US"/>
          </a:p>
        </p:txBody>
      </p:sp>
    </p:spTree>
    <p:extLst>
      <p:ext uri="{BB962C8B-B14F-4D97-AF65-F5344CB8AC3E}">
        <p14:creationId xmlns:p14="http://schemas.microsoft.com/office/powerpoint/2010/main" val="17808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Marlysa and Rashmi (10min)</a:t>
            </a:r>
          </a:p>
        </p:txBody>
      </p:sp>
      <p:sp>
        <p:nvSpPr>
          <p:cNvPr id="4" name="Slide Number Placeholder 3"/>
          <p:cNvSpPr>
            <a:spLocks noGrp="1"/>
          </p:cNvSpPr>
          <p:nvPr>
            <p:ph type="sldNum" sz="quarter" idx="5"/>
          </p:nvPr>
        </p:nvSpPr>
        <p:spPr/>
        <p:txBody>
          <a:bodyPr/>
          <a:lstStyle/>
          <a:p>
            <a:fld id="{2629BCBA-7DB7-0741-8134-D7555FCD372A}" type="slidenum">
              <a:rPr lang="en-US" smtClean="0"/>
              <a:t>12</a:t>
            </a:fld>
            <a:endParaRPr lang="en-US"/>
          </a:p>
        </p:txBody>
      </p:sp>
    </p:spTree>
    <p:extLst>
      <p:ext uri="{BB962C8B-B14F-4D97-AF65-F5344CB8AC3E}">
        <p14:creationId xmlns:p14="http://schemas.microsoft.com/office/powerpoint/2010/main" val="297528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a:t>
            </a:r>
          </a:p>
        </p:txBody>
      </p:sp>
      <p:sp>
        <p:nvSpPr>
          <p:cNvPr id="4" name="Slide Number Placeholder 3"/>
          <p:cNvSpPr>
            <a:spLocks noGrp="1"/>
          </p:cNvSpPr>
          <p:nvPr>
            <p:ph type="sldNum" sz="quarter" idx="5"/>
          </p:nvPr>
        </p:nvSpPr>
        <p:spPr/>
        <p:txBody>
          <a:bodyPr/>
          <a:lstStyle/>
          <a:p>
            <a:fld id="{2629BCBA-7DB7-0741-8134-D7555FCD372A}" type="slidenum">
              <a:rPr lang="en-US" smtClean="0"/>
              <a:t>13</a:t>
            </a:fld>
            <a:endParaRPr lang="en-US"/>
          </a:p>
        </p:txBody>
      </p:sp>
    </p:spTree>
    <p:extLst>
      <p:ext uri="{BB962C8B-B14F-4D97-AF65-F5344CB8AC3E}">
        <p14:creationId xmlns:p14="http://schemas.microsoft.com/office/powerpoint/2010/main" val="194733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a:t>
            </a:r>
          </a:p>
        </p:txBody>
      </p:sp>
      <p:sp>
        <p:nvSpPr>
          <p:cNvPr id="4" name="Slide Number Placeholder 3"/>
          <p:cNvSpPr>
            <a:spLocks noGrp="1"/>
          </p:cNvSpPr>
          <p:nvPr>
            <p:ph type="sldNum" sz="quarter" idx="5"/>
          </p:nvPr>
        </p:nvSpPr>
        <p:spPr/>
        <p:txBody>
          <a:bodyPr/>
          <a:lstStyle/>
          <a:p>
            <a:fld id="{2629BCBA-7DB7-0741-8134-D7555FCD372A}" type="slidenum">
              <a:rPr lang="en-US" smtClean="0"/>
              <a:t>14</a:t>
            </a:fld>
            <a:endParaRPr lang="en-US"/>
          </a:p>
        </p:txBody>
      </p:sp>
    </p:spTree>
    <p:extLst>
      <p:ext uri="{BB962C8B-B14F-4D97-AF65-F5344CB8AC3E}">
        <p14:creationId xmlns:p14="http://schemas.microsoft.com/office/powerpoint/2010/main" val="1943447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a:t>
            </a:r>
          </a:p>
        </p:txBody>
      </p:sp>
      <p:sp>
        <p:nvSpPr>
          <p:cNvPr id="4" name="Slide Number Placeholder 3"/>
          <p:cNvSpPr>
            <a:spLocks noGrp="1"/>
          </p:cNvSpPr>
          <p:nvPr>
            <p:ph type="sldNum" sz="quarter" idx="5"/>
          </p:nvPr>
        </p:nvSpPr>
        <p:spPr/>
        <p:txBody>
          <a:bodyPr/>
          <a:lstStyle/>
          <a:p>
            <a:fld id="{2629BCBA-7DB7-0741-8134-D7555FCD372A}" type="slidenum">
              <a:rPr lang="en-US" smtClean="0"/>
              <a:t>15</a:t>
            </a:fld>
            <a:endParaRPr lang="en-US"/>
          </a:p>
        </p:txBody>
      </p:sp>
    </p:spTree>
    <p:extLst>
      <p:ext uri="{BB962C8B-B14F-4D97-AF65-F5344CB8AC3E}">
        <p14:creationId xmlns:p14="http://schemas.microsoft.com/office/powerpoint/2010/main" val="99870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Reason and understanding of philosophy and history are important</a:t>
            </a:r>
          </a:p>
          <a:p>
            <a:r>
              <a:rPr lang="en-US"/>
              <a:t>Having teachers knowledgeable on the philosophy will benefit teachers who may struggle with how to communicate and apply the benefits of yoga on the layers of experience to a complex and vulnerable population. This supports whole health message and allows for the adaptations of the practices to the person</a:t>
            </a:r>
          </a:p>
          <a:p>
            <a:r>
              <a:rPr lang="en-US"/>
              <a:t>If you understand why you can modify</a:t>
            </a:r>
          </a:p>
          <a:p>
            <a:endParaRPr lang="en-US"/>
          </a:p>
          <a:p>
            <a:r>
              <a:rPr lang="en-US"/>
              <a:t>It is important to teach these yoga frameworks so teachers at VA can help Veterans navigate barriers to implementation and support a whole health clinical care model.</a:t>
            </a:r>
          </a:p>
          <a:p>
            <a:r>
              <a:rPr lang="en-US"/>
              <a:t>H</a:t>
            </a:r>
          </a:p>
        </p:txBody>
      </p:sp>
      <p:sp>
        <p:nvSpPr>
          <p:cNvPr id="4" name="Slide Number Placeholder 3"/>
          <p:cNvSpPr>
            <a:spLocks noGrp="1"/>
          </p:cNvSpPr>
          <p:nvPr>
            <p:ph type="sldNum" sz="quarter" idx="5"/>
          </p:nvPr>
        </p:nvSpPr>
        <p:spPr/>
        <p:txBody>
          <a:bodyPr/>
          <a:lstStyle/>
          <a:p>
            <a:fld id="{2629BCBA-7DB7-0741-8134-D7555FCD372A}" type="slidenum">
              <a:rPr lang="en-US" smtClean="0"/>
              <a:t>16</a:t>
            </a:fld>
            <a:endParaRPr lang="en-US"/>
          </a:p>
        </p:txBody>
      </p:sp>
    </p:spTree>
    <p:extLst>
      <p:ext uri="{BB962C8B-B14F-4D97-AF65-F5344CB8AC3E}">
        <p14:creationId xmlns:p14="http://schemas.microsoft.com/office/powerpoint/2010/main" val="146750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Teachers at the VA are using this 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All 8 limbs apply to all self-care areas. The 8 limbs instruct about the </a:t>
            </a:r>
            <a:r>
              <a:rPr lang="en-US" err="1">
                <a:solidFill>
                  <a:srgbClr val="000000"/>
                </a:solidFill>
                <a:latin typeface="Calibri" panose="020F0502020204030204" pitchFamily="34" charset="0"/>
              </a:rPr>
              <a:t>behaivoral</a:t>
            </a:r>
            <a:r>
              <a:rPr lang="en-US">
                <a:solidFill>
                  <a:srgbClr val="000000"/>
                </a:solidFill>
                <a:latin typeface="Calibri" panose="020F0502020204030204" pitchFamily="34" charset="0"/>
              </a:rPr>
              <a:t> changes in all the areas that people can make to support their self care—what you observe, abstain from , what you focus the mind on—they all focus on the self care areas. All 8 limbs support behavior change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Not that asana is moving the body—but asana moves the body, helps with personal development, supports recharge, relationships and social connection as you can walk with friends, connection to self</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Moving the body—all 8 limbs for moving the body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Recharge—all 8 limbs help with recharge– moderation,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Ashtanga: 8 limbs—yoga as a comprehensive system of movement, breathing, meditation, connection o values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Here is an exercise we did with Yamas and Niyamas</a:t>
            </a:r>
          </a:p>
          <a:p>
            <a:r>
              <a:rPr lang="en-US"/>
              <a:t>Consider one Yama or Niyama a week </a:t>
            </a:r>
          </a:p>
          <a:p>
            <a:pPr lvl="1"/>
            <a:r>
              <a:rPr lang="en-US"/>
              <a:t>How it relates to one’s own values and purpose (developed previously)</a:t>
            </a:r>
          </a:p>
          <a:p>
            <a:pPr lvl="1"/>
            <a:r>
              <a:rPr lang="en-US"/>
              <a:t>Consider how it relates to a self-care area from circle of health</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17</a:t>
            </a:fld>
            <a:endParaRPr lang="en-US"/>
          </a:p>
        </p:txBody>
      </p:sp>
    </p:spTree>
    <p:extLst>
      <p:ext uri="{BB962C8B-B14F-4D97-AF65-F5344CB8AC3E}">
        <p14:creationId xmlns:p14="http://schemas.microsoft.com/office/powerpoint/2010/main" val="3167916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Calibri" panose="020F0502020204030204" pitchFamily="34" charset="0"/>
              </a:rPr>
              <a:t>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Calibri" panose="020F0502020204030204" pitchFamily="34" charset="0"/>
              </a:rPr>
              <a:t>Teachers at the VA are using this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Koshas- Layers of experience–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First layer of ourselves—but then the greater connectivity with each other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Anna</a:t>
            </a:r>
            <a:r>
              <a:rPr lang="en-US">
                <a:solidFill>
                  <a:srgbClr val="000000"/>
                </a:solidFill>
                <a:latin typeface="Calibri" panose="020F0502020204030204" pitchFamily="34" charset="0"/>
                <a:sym typeface="Wingdings" panose="05000000000000000000" pitchFamily="2" charset="2"/>
              </a:rPr>
              <a:t>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sym typeface="Wingdings" panose="05000000000000000000" pitchFamily="2" charset="2"/>
              </a:rPr>
              <a:t>Prana breath, but more subtle—bridge between mind and body</a:t>
            </a:r>
            <a:endParaRPr lang="en-US">
              <a:solidFill>
                <a:srgbClr val="000000"/>
              </a:solidFill>
              <a:latin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Calibri" panose="020F0502020204030204" pitchFamily="34" charset="0"/>
              </a:rPr>
              <a:t>Interoception can fall in here-care with which we teach interoception to chronic pain—this link between mind and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err="1">
                <a:solidFill>
                  <a:srgbClr val="000000"/>
                </a:solidFill>
                <a:latin typeface="Calibri" panose="020F0502020204030204" pitchFamily="34" charset="0"/>
              </a:rPr>
              <a:t>Mano</a:t>
            </a:r>
            <a:r>
              <a:rPr lang="en-US" err="1">
                <a:solidFill>
                  <a:srgbClr val="000000"/>
                </a:solidFill>
                <a:latin typeface="Calibri" panose="020F0502020204030204" pitchFamily="34" charset="0"/>
                <a:sym typeface="Wingdings" panose="05000000000000000000" pitchFamily="2" charset="2"/>
              </a:rPr>
              <a:t>mind</a:t>
            </a:r>
            <a:endParaRPr lang="en-US">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29BCBA-7DB7-0741-8134-D7555FCD37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68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Marlysa</a:t>
            </a:r>
          </a:p>
          <a:p>
            <a:br>
              <a:rPr lang="en-US" sz="1200" b="0" i="0">
                <a:effectLst/>
              </a:rPr>
            </a:br>
            <a:r>
              <a:rPr lang="en-US" sz="1200"/>
              <a:t>Gunas: qualities of the mind, body, environment</a:t>
            </a:r>
            <a:br>
              <a:rPr lang="en-US" sz="1200"/>
            </a:br>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20</a:t>
            </a:fld>
            <a:endParaRPr lang="en-US"/>
          </a:p>
        </p:txBody>
      </p:sp>
    </p:spTree>
    <p:extLst>
      <p:ext uri="{BB962C8B-B14F-4D97-AF65-F5344CB8AC3E}">
        <p14:creationId xmlns:p14="http://schemas.microsoft.com/office/powerpoint/2010/main" val="1097984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Avidya—Lack of insight into causes of suffering</a:t>
            </a:r>
          </a:p>
          <a:p>
            <a:r>
              <a:rPr lang="en-US">
                <a:ea typeface="Calibri"/>
                <a:cs typeface="Calibri"/>
              </a:rPr>
              <a:t>Asmita—Ego-centrism prevents true connection to self (spiritual, secular) or others</a:t>
            </a:r>
          </a:p>
          <a:p>
            <a:r>
              <a:rPr lang="en-US">
                <a:ea typeface="Calibri"/>
                <a:cs typeface="Calibri"/>
              </a:rPr>
              <a:t>Raga—Attachment to desire fulfillment</a:t>
            </a:r>
          </a:p>
          <a:p>
            <a:r>
              <a:rPr lang="en-US" err="1">
                <a:ea typeface="Calibri"/>
                <a:cs typeface="Calibri"/>
              </a:rPr>
              <a:t>Dvesha</a:t>
            </a:r>
            <a:r>
              <a:rPr lang="en-US">
                <a:ea typeface="Calibri"/>
                <a:cs typeface="Calibri"/>
              </a:rPr>
              <a:t>—Avoidance of displeasure—including emotions, pain</a:t>
            </a:r>
          </a:p>
          <a:p>
            <a:r>
              <a:rPr lang="en-US">
                <a:ea typeface="Calibri"/>
                <a:cs typeface="Calibri"/>
              </a:rPr>
              <a:t>Abhinivesha—fear of death &amp; change</a:t>
            </a:r>
          </a:p>
        </p:txBody>
      </p:sp>
      <p:sp>
        <p:nvSpPr>
          <p:cNvPr id="4" name="Slide Number Placeholder 3"/>
          <p:cNvSpPr>
            <a:spLocks noGrp="1"/>
          </p:cNvSpPr>
          <p:nvPr>
            <p:ph type="sldNum" sz="quarter" idx="5"/>
          </p:nvPr>
        </p:nvSpPr>
        <p:spPr/>
        <p:txBody>
          <a:bodyPr/>
          <a:lstStyle/>
          <a:p>
            <a:fld id="{2629BCBA-7DB7-0741-8134-D7555FCD372A}" type="slidenum">
              <a:rPr lang="en-US" smtClean="0"/>
              <a:t>21</a:t>
            </a:fld>
            <a:endParaRPr lang="en-US"/>
          </a:p>
        </p:txBody>
      </p:sp>
    </p:spTree>
    <p:extLst>
      <p:ext uri="{BB962C8B-B14F-4D97-AF65-F5344CB8AC3E}">
        <p14:creationId xmlns:p14="http://schemas.microsoft.com/office/powerpoint/2010/main" val="277447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3</a:t>
            </a:fld>
            <a:endParaRPr lang="en-US"/>
          </a:p>
        </p:txBody>
      </p:sp>
    </p:spTree>
    <p:extLst>
      <p:ext uri="{BB962C8B-B14F-4D97-AF65-F5344CB8AC3E}">
        <p14:creationId xmlns:p14="http://schemas.microsoft.com/office/powerpoint/2010/main" val="160794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Reference: Institute on Trauma-Informed Care </a:t>
            </a:r>
            <a:endParaRPr lang="en-US"/>
          </a:p>
          <a:p>
            <a:r>
              <a:rPr lang="en-US"/>
              <a:t>Ensuring physical and emotional safety -- </a:t>
            </a:r>
            <a:endParaRPr lang="en-US">
              <a:ea typeface="Calibri"/>
              <a:cs typeface="Calibri"/>
            </a:endParaRPr>
          </a:p>
          <a:p>
            <a:r>
              <a:rPr lang="en-US"/>
              <a:t>Respectful and professional boundaries are maintained -- </a:t>
            </a:r>
            <a:endParaRPr lang="en-US">
              <a:ea typeface="Calibri"/>
              <a:cs typeface="Calibri"/>
            </a:endParaRPr>
          </a:p>
          <a:p>
            <a:r>
              <a:rPr lang="en-US"/>
              <a:t>Individual has choice and control --</a:t>
            </a:r>
            <a:endParaRPr lang="en-US">
              <a:ea typeface="Calibri"/>
              <a:cs typeface="Calibri"/>
            </a:endParaRPr>
          </a:p>
          <a:p>
            <a:r>
              <a:rPr lang="en-US"/>
              <a:t>Making decisions with the individual and sharing power --</a:t>
            </a:r>
            <a:endParaRPr lang="en-US">
              <a:ea typeface="Calibri"/>
              <a:cs typeface="Calibri"/>
            </a:endParaRPr>
          </a:p>
          <a:p>
            <a:r>
              <a:rPr lang="en-US"/>
              <a:t>Prioritizing empowerment and skill building --</a:t>
            </a:r>
          </a:p>
        </p:txBody>
      </p:sp>
      <p:sp>
        <p:nvSpPr>
          <p:cNvPr id="4" name="Slide Number Placeholder 3"/>
          <p:cNvSpPr>
            <a:spLocks noGrp="1"/>
          </p:cNvSpPr>
          <p:nvPr>
            <p:ph type="sldNum" sz="quarter" idx="5"/>
          </p:nvPr>
        </p:nvSpPr>
        <p:spPr/>
        <p:txBody>
          <a:bodyPr/>
          <a:lstStyle/>
          <a:p>
            <a:fld id="{2629BCBA-7DB7-0741-8134-D7555FCD372A}" type="slidenum">
              <a:rPr lang="en-US" smtClean="0"/>
              <a:t>22</a:t>
            </a:fld>
            <a:endParaRPr lang="en-US"/>
          </a:p>
        </p:txBody>
      </p:sp>
    </p:spTree>
    <p:extLst>
      <p:ext uri="{BB962C8B-B14F-4D97-AF65-F5344CB8AC3E}">
        <p14:creationId xmlns:p14="http://schemas.microsoft.com/office/powerpoint/2010/main" val="138663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Yoga and the lived experience of illness </a:t>
            </a:r>
          </a:p>
          <a:p>
            <a:r>
              <a:rPr lang="en-US"/>
              <a:t>Help someone cope and build resilience skills </a:t>
            </a:r>
          </a:p>
        </p:txBody>
      </p:sp>
      <p:sp>
        <p:nvSpPr>
          <p:cNvPr id="4" name="Slide Number Placeholder 3"/>
          <p:cNvSpPr>
            <a:spLocks noGrp="1"/>
          </p:cNvSpPr>
          <p:nvPr>
            <p:ph type="sldNum" sz="quarter" idx="5"/>
          </p:nvPr>
        </p:nvSpPr>
        <p:spPr/>
        <p:txBody>
          <a:bodyPr/>
          <a:lstStyle/>
          <a:p>
            <a:fld id="{2629BCBA-7DB7-0741-8134-D7555FCD372A}" type="slidenum">
              <a:rPr lang="en-US" smtClean="0"/>
              <a:t>23</a:t>
            </a:fld>
            <a:endParaRPr lang="en-US"/>
          </a:p>
        </p:txBody>
      </p:sp>
    </p:spTree>
    <p:extLst>
      <p:ext uri="{BB962C8B-B14F-4D97-AF65-F5344CB8AC3E}">
        <p14:creationId xmlns:p14="http://schemas.microsoft.com/office/powerpoint/2010/main" val="401472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Francesca and Rashmi – 10min</a:t>
            </a:r>
          </a:p>
          <a:p>
            <a:endParaRPr lang="en-US"/>
          </a:p>
          <a:p>
            <a:pPr marL="285750" marR="0" lvl="0" indent="-28575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Stand-alone classes, virtual delivery and access for rural Veterans</a:t>
            </a:r>
          </a:p>
          <a:p>
            <a:pPr marL="285750" marR="0" lvl="0" indent="-285750">
              <a:lnSpc>
                <a:spcPct val="107000"/>
              </a:lnSpc>
              <a:spcBef>
                <a:spcPts val="0"/>
              </a:spcBef>
              <a:spcAft>
                <a:spcPts val="80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Introducing yoga within clinical care models </a:t>
            </a: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24</a:t>
            </a:fld>
            <a:endParaRPr lang="en-US"/>
          </a:p>
        </p:txBody>
      </p:sp>
    </p:spTree>
    <p:extLst>
      <p:ext uri="{BB962C8B-B14F-4D97-AF65-F5344CB8AC3E}">
        <p14:creationId xmlns:p14="http://schemas.microsoft.com/office/powerpoint/2010/main" val="305604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increase access and engagement in CIH/WH by having multiple opportunities for participation</a:t>
            </a:r>
          </a:p>
        </p:txBody>
      </p:sp>
      <p:sp>
        <p:nvSpPr>
          <p:cNvPr id="4" name="Slide Number Placeholder 3"/>
          <p:cNvSpPr>
            <a:spLocks noGrp="1"/>
          </p:cNvSpPr>
          <p:nvPr>
            <p:ph type="sldNum" sz="quarter" idx="5"/>
          </p:nvPr>
        </p:nvSpPr>
        <p:spPr/>
        <p:txBody>
          <a:bodyPr/>
          <a:lstStyle/>
          <a:p>
            <a:fld id="{2629BCBA-7DB7-0741-8134-D7555FCD372A}" type="slidenum">
              <a:rPr lang="en-US" smtClean="0"/>
              <a:t>25</a:t>
            </a:fld>
            <a:endParaRPr lang="en-US"/>
          </a:p>
        </p:txBody>
      </p:sp>
    </p:spTree>
    <p:extLst>
      <p:ext uri="{BB962C8B-B14F-4D97-AF65-F5344CB8AC3E}">
        <p14:creationId xmlns:p14="http://schemas.microsoft.com/office/powerpoint/2010/main" val="2003624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a:t>
            </a:r>
            <a:r>
              <a:rPr lang="en-US" sz="1200" b="0" i="0">
                <a:solidFill>
                  <a:srgbClr val="000000"/>
                </a:solidFill>
                <a:effectLst/>
                <a:latin typeface="Calibri" panose="020F0502020204030204" pitchFamily="34" charset="0"/>
              </a:rPr>
              <a:t>pilot program included the following components: an electronic medical records-based referral process (and a database to facilitate reporting on program metrics, and standardizing CPRS note titles). </a:t>
            </a:r>
          </a:p>
          <a:p>
            <a:endParaRPr lang="en-US" sz="1200" b="0" i="0">
              <a:solidFill>
                <a:srgbClr val="000000"/>
              </a:solidFill>
              <a:effectLst/>
              <a:latin typeface="Calibri" panose="020F0502020204030204" pitchFamily="34" charset="0"/>
            </a:endParaRPr>
          </a:p>
          <a:p>
            <a:r>
              <a:rPr lang="en-US" sz="1200" b="0" i="0">
                <a:solidFill>
                  <a:srgbClr val="000000"/>
                </a:solidFill>
                <a:effectLst/>
                <a:latin typeface="Calibri" panose="020F0502020204030204" pitchFamily="34" charset="0"/>
              </a:rPr>
              <a:t>We conducted intake calls where veterans to identify veterans’ goals and specific needs, followed by a virtual orientation session to facilitate technology and home set-up. Yoga props were provided as needed. </a:t>
            </a:r>
          </a:p>
          <a:p>
            <a:endParaRPr lang="en-US" sz="1200" b="0" i="0">
              <a:solidFill>
                <a:srgbClr val="000000"/>
              </a:solidFill>
              <a:effectLst/>
              <a:latin typeface="Calibri" panose="020F0502020204030204" pitchFamily="34" charset="0"/>
            </a:endParaRPr>
          </a:p>
          <a:p>
            <a:r>
              <a:rPr lang="en-US" sz="1200" b="0" i="0">
                <a:solidFill>
                  <a:srgbClr val="000000"/>
                </a:solidFill>
                <a:effectLst/>
                <a:latin typeface="Calibri" panose="020F0502020204030204" pitchFamily="34" charset="0"/>
              </a:rPr>
              <a:t>In contrast to a clinical trial for a specific health condition with a manualized protocol, the yoga groups in this program generally focused on wellbeing. Marlysa and Rashmi will talk later about yoga and mindful movement within clinical care. Yoga instructor background was also varied in terms of clinical roles and yoga training. We have a poster tomorrow focused on tele-yoga instructors.  After the pilot year, the project expanded to include additional sites. </a:t>
            </a: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27</a:t>
            </a:fld>
            <a:endParaRPr lang="en-US"/>
          </a:p>
        </p:txBody>
      </p:sp>
    </p:spTree>
    <p:extLst>
      <p:ext uri="{BB962C8B-B14F-4D97-AF65-F5344CB8AC3E}">
        <p14:creationId xmlns:p14="http://schemas.microsoft.com/office/powerpoint/2010/main" val="1736052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Calibri" panose="020F0502020204030204" pitchFamily="34" charset="0"/>
                <a:ea typeface="Calibri" panose="020F0502020204030204" pitchFamily="34" charset="0"/>
                <a:cs typeface="Times New Roman" panose="02020603050405020304" pitchFamily="18" charset="0"/>
              </a:rPr>
              <a:t>Across the 6 sites, a total of 1091 veterans participated in at least one </a:t>
            </a:r>
            <a:r>
              <a:rPr lang="en-US" sz="1200" err="1">
                <a:effectLst/>
                <a:latin typeface="Calibri" panose="020F0502020204030204" pitchFamily="34" charset="0"/>
                <a:ea typeface="Calibri" panose="020F0502020204030204" pitchFamily="34" charset="0"/>
                <a:cs typeface="Times New Roman" panose="02020603050405020304" pitchFamily="18" charset="0"/>
              </a:rPr>
              <a:t>teleyoga</a:t>
            </a:r>
            <a:r>
              <a:rPr lang="en-US" sz="1200">
                <a:effectLst/>
                <a:latin typeface="Calibri" panose="020F0502020204030204" pitchFamily="34" charset="0"/>
                <a:ea typeface="Calibri" panose="020F0502020204030204" pitchFamily="34" charset="0"/>
                <a:cs typeface="Times New Roman" panose="02020603050405020304" pitchFamily="18" charset="0"/>
              </a:rPr>
              <a:t> group with over 11,000 total encounters. Demographically, participants were 57 years old on average, 40% women, and 21% lived in rural areas. Participants were also relatively diverse in terms of racial and ethnic background, especially when compared to demographics of yoga users in the US more broadly and also VA users, especially the proportion of black and African American veterans, which comprise 13% of VA patients whereas represented 22% of program participants. </a:t>
            </a:r>
          </a:p>
          <a:p>
            <a:endParaRPr lang="en-US"/>
          </a:p>
          <a:p>
            <a:r>
              <a:rPr lang="en-US"/>
              <a:t>The next few slides I’ll highlight some of the findings from our program evaluation which included a survey sent to all participants and completed by 207. </a:t>
            </a:r>
          </a:p>
        </p:txBody>
      </p:sp>
      <p:sp>
        <p:nvSpPr>
          <p:cNvPr id="4" name="Slide Number Placeholder 3"/>
          <p:cNvSpPr>
            <a:spLocks noGrp="1"/>
          </p:cNvSpPr>
          <p:nvPr>
            <p:ph type="sldNum" sz="quarter" idx="5"/>
          </p:nvPr>
        </p:nvSpPr>
        <p:spPr/>
        <p:txBody>
          <a:bodyPr/>
          <a:lstStyle/>
          <a:p>
            <a:fld id="{2629BCBA-7DB7-0741-8134-D7555FCD372A}" type="slidenum">
              <a:rPr lang="en-US" smtClean="0"/>
              <a:t>28</a:t>
            </a:fld>
            <a:endParaRPr lang="en-US"/>
          </a:p>
        </p:txBody>
      </p:sp>
    </p:spTree>
    <p:extLst>
      <p:ext uri="{BB962C8B-B14F-4D97-AF65-F5344CB8AC3E}">
        <p14:creationId xmlns:p14="http://schemas.microsoft.com/office/powerpoint/2010/main" val="2714354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found that 89% of veterans rated the convenience of </a:t>
            </a:r>
            <a:r>
              <a:rPr lang="en-US" err="1"/>
              <a:t>teleyoga</a:t>
            </a:r>
            <a:r>
              <a:rPr lang="en-US"/>
              <a:t> as good to excellent. With 68% indicating that online was a great deal easier to attend than in person at a VA facility. Open ended responses and interviews elaborated on the convenience factor, especially </a:t>
            </a:r>
            <a:r>
              <a:rPr lang="en-US" sz="1200">
                <a:effectLst/>
                <a:latin typeface="Arial" panose="020B0604020202020204" pitchFamily="34" charset="0"/>
                <a:ea typeface="Calibri" panose="020F0502020204030204" pitchFamily="34" charset="0"/>
                <a:cs typeface="Arial" panose="020B0604020202020204" pitchFamily="34" charset="0"/>
              </a:rPr>
              <a:t>decreasing travel burden and cost of attending community –based studio or gym class, if they were available in their area. Others talked about how they were less self-conscious when participating from home. For some Veterans with anxiety or post-traumatic stress, </a:t>
            </a:r>
            <a:r>
              <a:rPr lang="en-US" sz="1200" err="1">
                <a:effectLst/>
                <a:latin typeface="Arial" panose="020B0604020202020204" pitchFamily="34" charset="0"/>
                <a:ea typeface="Calibri" panose="020F0502020204030204" pitchFamily="34" charset="0"/>
                <a:cs typeface="Arial" panose="020B0604020202020204" pitchFamily="34" charset="0"/>
              </a:rPr>
              <a:t>teleyoga</a:t>
            </a:r>
            <a:r>
              <a:rPr lang="en-US" sz="1200">
                <a:effectLst/>
                <a:latin typeface="Arial" panose="020B0604020202020204" pitchFamily="34" charset="0"/>
                <a:ea typeface="Calibri" panose="020F0502020204030204" pitchFamily="34" charset="0"/>
                <a:cs typeface="Arial" panose="020B0604020202020204" pitchFamily="34" charset="0"/>
              </a:rPr>
              <a:t> also provided a psychologically safer way to be in a group movement class which they would otherwise not engage with in an in-person setting.</a:t>
            </a: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29</a:t>
            </a:fld>
            <a:endParaRPr lang="en-US"/>
          </a:p>
        </p:txBody>
      </p:sp>
    </p:spTree>
    <p:extLst>
      <p:ext uri="{BB962C8B-B14F-4D97-AF65-F5344CB8AC3E}">
        <p14:creationId xmlns:p14="http://schemas.microsoft.com/office/powerpoint/2010/main" val="33146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 typeface="Symbol" panose="05050102010706020507" pitchFamily="18" charset="2"/>
              <a:buNone/>
              <a:tabLst/>
              <a:defRPr/>
            </a:pPr>
            <a:r>
              <a:rPr lang="en-US" sz="1200" b="0">
                <a:effectLst/>
                <a:latin typeface="Arial" panose="020B0604020202020204" pitchFamily="34" charset="0"/>
                <a:ea typeface="Calibri" panose="020F0502020204030204" pitchFamily="34" charset="0"/>
                <a:cs typeface="Arial" panose="020B0604020202020204" pitchFamily="34" charset="0"/>
              </a:rPr>
              <a:t>We asked veterans about their sense of personal connection with yoga instructors and other tele-yoga participants. 88% rated their connection with their yoga instructor highly. While not as high, close to two thirds had at least a good connection with other participants in the virtual setting, which is notable given the limitations of the </a:t>
            </a:r>
            <a:r>
              <a:rPr lang="en-US" sz="1200">
                <a:effectLst/>
                <a:latin typeface="Arial" panose="020B0604020202020204" pitchFamily="34" charset="0"/>
                <a:ea typeface="Calibri" panose="020F0502020204030204" pitchFamily="34" charset="0"/>
                <a:cs typeface="Arial" panose="020B0604020202020204" pitchFamily="34" charset="0"/>
              </a:rPr>
              <a:t>virtual setting to develop meaningful connections during a movement-based group. Open-ended responses highlighted how for some veterans, their tele-yoga instructor was the only connection they have with the VA and a key </a:t>
            </a:r>
            <a:r>
              <a:rPr lang="en-US" sz="1200">
                <a:effectLst/>
                <a:latin typeface="Arial" panose="020B0604020202020204" pitchFamily="34" charset="0"/>
                <a:ea typeface="Calibri" panose="020F0502020204030204" pitchFamily="34" charset="0"/>
              </a:rPr>
              <a:t>reason that they continued with classes.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Symbol" panose="05050102010706020507" pitchFamily="18" charset="2"/>
              <a:buNone/>
              <a:tabLst/>
              <a:defRPr/>
            </a:pP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Symbol" panose="05050102010706020507" pitchFamily="18" charset="2"/>
              <a:buNone/>
              <a:tabLst/>
              <a:defRPr/>
            </a:pPr>
            <a:r>
              <a:rPr lang="en-US" sz="1200">
                <a:effectLst/>
                <a:latin typeface="Arial" panose="020B0604020202020204" pitchFamily="34" charset="0"/>
                <a:ea typeface="Calibri" panose="020F0502020204030204" pitchFamily="34" charset="0"/>
                <a:cs typeface="Arial" panose="020B0604020202020204" pitchFamily="34" charset="0"/>
              </a:rPr>
              <a:t>In interviews, Veterans  described how, even if they did not engage in conversation with other class participants, they still appreciated being part of a community and experienced decreased isolation. </a:t>
            </a:r>
            <a:endParaRPr lang="en-US" sz="1200" b="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30</a:t>
            </a:fld>
            <a:endParaRPr lang="en-US"/>
          </a:p>
        </p:txBody>
      </p:sp>
    </p:spTree>
    <p:extLst>
      <p:ext uri="{BB962C8B-B14F-4D97-AF65-F5344CB8AC3E}">
        <p14:creationId xmlns:p14="http://schemas.microsoft.com/office/powerpoint/2010/main" val="2040652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Calibri" panose="020F0502020204030204" pitchFamily="34" charset="0"/>
                <a:cs typeface="Arial" panose="020B0604020202020204" pitchFamily="34" charset="0"/>
              </a:rPr>
              <a:t>Participants also reported that taking </a:t>
            </a:r>
            <a:r>
              <a:rPr lang="en-US" sz="1200" err="1">
                <a:effectLst/>
                <a:latin typeface="Arial" panose="020B0604020202020204" pitchFamily="34" charset="0"/>
                <a:ea typeface="Calibri" panose="020F0502020204030204" pitchFamily="34" charset="0"/>
                <a:cs typeface="Arial" panose="020B0604020202020204" pitchFamily="34" charset="0"/>
              </a:rPr>
              <a:t>teleyoga</a:t>
            </a:r>
            <a:r>
              <a:rPr lang="en-US" sz="1200">
                <a:effectLst/>
                <a:latin typeface="Arial" panose="020B0604020202020204" pitchFamily="34" charset="0"/>
                <a:ea typeface="Calibri" panose="020F0502020204030204" pitchFamily="34" charset="0"/>
                <a:cs typeface="Arial" panose="020B0604020202020204" pitchFamily="34" charset="0"/>
              </a:rPr>
              <a:t> helped to engage in their personal healthcare. </a:t>
            </a:r>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32</a:t>
            </a:fld>
            <a:endParaRPr lang="en-US"/>
          </a:p>
        </p:txBody>
      </p:sp>
    </p:spTree>
    <p:extLst>
      <p:ext uri="{BB962C8B-B14F-4D97-AF65-F5344CB8AC3E}">
        <p14:creationId xmlns:p14="http://schemas.microsoft.com/office/powerpoint/2010/main" val="457534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Calibri" panose="020F0502020204030204" pitchFamily="34" charset="0"/>
              </a:rPr>
              <a:t>We also asked Veterans what kind of device they used to join </a:t>
            </a:r>
            <a:r>
              <a:rPr lang="en-US" sz="1200" err="1">
                <a:effectLst/>
                <a:latin typeface="Arial" panose="020B0604020202020204" pitchFamily="34" charset="0"/>
                <a:ea typeface="Calibri" panose="020F0502020204030204" pitchFamily="34" charset="0"/>
              </a:rPr>
              <a:t>teleyoga</a:t>
            </a:r>
            <a:r>
              <a:rPr lang="en-US" sz="1200">
                <a:effectLst/>
                <a:latin typeface="Arial" panose="020B0604020202020204" pitchFamily="34" charset="0"/>
                <a:ea typeface="Calibri" panose="020F0502020204030204" pitchFamily="34" charset="0"/>
              </a:rPr>
              <a:t> groups and when comparing device screen size, veterans that dropped off after only one encounter were significantly more likely to have used a tablet or phone versus a laptop, desktop, or </a:t>
            </a:r>
            <a:r>
              <a:rPr lang="en-US" sz="1200" err="1">
                <a:effectLst/>
                <a:latin typeface="Arial" panose="020B0604020202020204" pitchFamily="34" charset="0"/>
                <a:ea typeface="Calibri" panose="020F0502020204030204" pitchFamily="34" charset="0"/>
              </a:rPr>
              <a:t>screencasting</a:t>
            </a:r>
            <a:r>
              <a:rPr lang="en-US" sz="1200">
                <a:effectLst/>
                <a:latin typeface="Arial" panose="020B0604020202020204" pitchFamily="34" charset="0"/>
                <a:ea typeface="Calibri" panose="020F0502020204030204" pitchFamily="34" charset="0"/>
              </a:rPr>
              <a:t> to a TV compared to those with two or more encounters (38%, p-= 0.004). </a:t>
            </a: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33</a:t>
            </a:fld>
            <a:endParaRPr lang="en-US"/>
          </a:p>
        </p:txBody>
      </p:sp>
    </p:spTree>
    <p:extLst>
      <p:ext uri="{BB962C8B-B14F-4D97-AF65-F5344CB8AC3E}">
        <p14:creationId xmlns:p14="http://schemas.microsoft.com/office/powerpoint/2010/main" val="197621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4</a:t>
            </a:fld>
            <a:endParaRPr lang="en-US"/>
          </a:p>
        </p:txBody>
      </p:sp>
    </p:spTree>
    <p:extLst>
      <p:ext uri="{BB962C8B-B14F-4D97-AF65-F5344CB8AC3E}">
        <p14:creationId xmlns:p14="http://schemas.microsoft.com/office/powerpoint/2010/main" val="342634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Arial" panose="020B0604020202020204" pitchFamily="34" charset="0"/>
                <a:ea typeface="Calibri" panose="020F0502020204030204" pitchFamily="34" charset="0"/>
              </a:rPr>
              <a:t>When we compared mean encounters between demographic groups within our overall participant sample of 1091, we found that participants over 65 years of age and living in rural locations significantly higher encounters after controlling for age and rurality, . These groups were also less likely to discontinue </a:t>
            </a:r>
            <a:r>
              <a:rPr lang="en-US" sz="1200" err="1">
                <a:effectLst/>
                <a:latin typeface="Arial" panose="020B0604020202020204" pitchFamily="34" charset="0"/>
                <a:ea typeface="Calibri" panose="020F0502020204030204" pitchFamily="34" charset="0"/>
              </a:rPr>
              <a:t>teleyoga</a:t>
            </a:r>
            <a:r>
              <a:rPr lang="en-US" sz="1200">
                <a:effectLst/>
                <a:latin typeface="Arial" panose="020B0604020202020204" pitchFamily="34" charset="0"/>
                <a:ea typeface="Calibri" panose="020F0502020204030204" pitchFamily="34" charset="0"/>
              </a:rPr>
              <a:t> after only one encounter. Older veterans, tend to be retired and daytime classes easier to attend than working individuals. For those living in rural locations, this was nice </a:t>
            </a:r>
            <a:r>
              <a:rPr lang="en-US" sz="1200" err="1">
                <a:effectLst/>
                <a:latin typeface="Arial" panose="020B0604020202020204" pitchFamily="34" charset="0"/>
                <a:ea typeface="Calibri" panose="020F0502020204030204" pitchFamily="34" charset="0"/>
              </a:rPr>
              <a:t>tosee</a:t>
            </a:r>
            <a:r>
              <a:rPr lang="en-US" sz="1200">
                <a:effectLst/>
                <a:latin typeface="Arial" panose="020B0604020202020204" pitchFamily="34" charset="0"/>
                <a:ea typeface="Calibri" panose="020F0502020204030204" pitchFamily="34" charset="0"/>
              </a:rPr>
              <a:t> since we know that the availability of community based yoga is less prevalent in many rural areas and VA access provided important access.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Arial" panose="020B0604020202020204" pitchFamily="34" charset="0"/>
                <a:ea typeface="Calibri" panose="020F050202020403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Arial" panose="020B0604020202020204" pitchFamily="34" charset="0"/>
                <a:ea typeface="Calibri" panose="020F0502020204030204" pitchFamily="34" charset="0"/>
              </a:rPr>
              <a:t>higher </a:t>
            </a:r>
            <a:r>
              <a:rPr lang="en-US" sz="1200" err="1">
                <a:effectLst/>
                <a:latin typeface="Arial" panose="020B0604020202020204" pitchFamily="34" charset="0"/>
                <a:ea typeface="Calibri" panose="020F0502020204030204" pitchFamily="34" charset="0"/>
              </a:rPr>
              <a:t>TeleYoga</a:t>
            </a:r>
            <a:r>
              <a:rPr lang="en-US" sz="1200">
                <a:effectLst/>
                <a:latin typeface="Arial" panose="020B0604020202020204" pitchFamily="34" charset="0"/>
                <a:ea typeface="Calibri" panose="020F0502020204030204" pitchFamily="34" charset="0"/>
              </a:rPr>
              <a:t> engagement was associated with rural residence (mean 12.6 vs. 9.1 encounters, p=0.002) and older age (65+, mean 16.2 vs. 6.9 encounters, p&lt;0.001).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Arial" panose="020B0604020202020204" pitchFamily="34" charset="0"/>
                <a:ea typeface="Calibri" panose="020F0502020204030204" pitchFamily="34" charset="0"/>
              </a:rPr>
              <a:t>Rural and older Veterans were also significantly less likely to discontinue </a:t>
            </a:r>
            <a:r>
              <a:rPr lang="en-US" sz="1200" err="1">
                <a:effectLst/>
                <a:latin typeface="Arial" panose="020B0604020202020204" pitchFamily="34" charset="0"/>
                <a:ea typeface="Calibri" panose="020F0502020204030204" pitchFamily="34" charset="0"/>
              </a:rPr>
              <a:t>TeleYoga</a:t>
            </a:r>
            <a:r>
              <a:rPr lang="en-US" sz="1200">
                <a:effectLst/>
                <a:latin typeface="Arial" panose="020B0604020202020204" pitchFamily="34" charset="0"/>
                <a:ea typeface="Calibri" panose="020F0502020204030204" pitchFamily="34" charset="0"/>
              </a:rPr>
              <a:t> after just one encounter (rurality: p= 0.004; age: p=0.002). </a:t>
            </a: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34</a:t>
            </a:fld>
            <a:endParaRPr lang="en-US"/>
          </a:p>
        </p:txBody>
      </p:sp>
    </p:spTree>
    <p:extLst>
      <p:ext uri="{BB962C8B-B14F-4D97-AF65-F5344CB8AC3E}">
        <p14:creationId xmlns:p14="http://schemas.microsoft.com/office/powerpoint/2010/main" val="963582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a:ea typeface="Calibri" panose="020F0502020204030204" pitchFamily="34" charset="0"/>
                <a:cs typeface="Times New Roman" panose="02020603050405020304" pitchFamily="18" charset="0"/>
              </a:rPr>
              <a:t>Yoga-for-wellness group classes in VA are heterogenous, meaning that participants may present with varying complex health conditions and needs and mobility levels. </a:t>
            </a:r>
          </a:p>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35</a:t>
            </a:fld>
            <a:endParaRPr lang="en-US"/>
          </a:p>
        </p:txBody>
      </p:sp>
    </p:spTree>
    <p:extLst>
      <p:ext uri="{BB962C8B-B14F-4D97-AF65-F5344CB8AC3E}">
        <p14:creationId xmlns:p14="http://schemas.microsoft.com/office/powerpoint/2010/main" val="843231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Marlysa (10min)</a:t>
            </a:r>
          </a:p>
          <a:p>
            <a:pPr marL="742950" marR="0" lvl="1" indent="-285750">
              <a:lnSpc>
                <a:spcPct val="107000"/>
              </a:lnSpc>
              <a:spcBef>
                <a:spcPts val="0"/>
              </a:spcBef>
              <a:spcAft>
                <a:spcPts val="8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Training and community building</a:t>
            </a: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36</a:t>
            </a:fld>
            <a:endParaRPr lang="en-US"/>
          </a:p>
        </p:txBody>
      </p:sp>
    </p:spTree>
    <p:extLst>
      <p:ext uri="{BB962C8B-B14F-4D97-AF65-F5344CB8AC3E}">
        <p14:creationId xmlns:p14="http://schemas.microsoft.com/office/powerpoint/2010/main" val="2264281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maintain / strengthen where we are</a:t>
            </a:r>
          </a:p>
          <a:p>
            <a:pPr marL="171450" indent="-171450">
              <a:buFontTx/>
              <a:buChar char="-"/>
            </a:pPr>
            <a:r>
              <a:rPr lang="en-US" dirty="0"/>
              <a:t>What are some of the pathways your institution is developing for provision of yoga?</a:t>
            </a:r>
          </a:p>
          <a:p>
            <a:pPr marL="171450" indent="-171450">
              <a:buFontTx/>
              <a:buChar char="-"/>
            </a:pPr>
            <a:r>
              <a:rPr lang="en-US" dirty="0"/>
              <a:t>Have you done anything differently that has been successful you would like to share?</a:t>
            </a:r>
          </a:p>
          <a:p>
            <a:pPr marL="171450" indent="-171450">
              <a:buFontTx/>
              <a:buChar char="-"/>
            </a:pPr>
            <a:r>
              <a:rPr lang="en-US" dirty="0"/>
              <a:t>Where would you like to see yoga and yoga therapy headed at your institution?</a:t>
            </a:r>
          </a:p>
          <a:p>
            <a:pPr marL="171450" indent="-171450">
              <a:buFontTx/>
              <a:buChar char="-"/>
            </a:pPr>
            <a:r>
              <a:rPr lang="en-US" dirty="0"/>
              <a:t>Anything else you would like to share or ask?</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29BCBA-7DB7-0741-8134-D7555FCD37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355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Discussion (15min) – Note this is dedicated time for discussion though engagement will be prompted throughout the session</a:t>
            </a:r>
          </a:p>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39</a:t>
            </a:fld>
            <a:endParaRPr lang="en-US"/>
          </a:p>
        </p:txBody>
      </p:sp>
    </p:spTree>
    <p:extLst>
      <p:ext uri="{BB962C8B-B14F-4D97-AF65-F5344CB8AC3E}">
        <p14:creationId xmlns:p14="http://schemas.microsoft.com/office/powerpoint/2010/main" val="110169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Alison and Marlysa – 10min</a:t>
            </a:r>
          </a:p>
        </p:txBody>
      </p:sp>
      <p:sp>
        <p:nvSpPr>
          <p:cNvPr id="4" name="Slide Number Placeholder 3"/>
          <p:cNvSpPr>
            <a:spLocks noGrp="1"/>
          </p:cNvSpPr>
          <p:nvPr>
            <p:ph type="sldNum" sz="quarter" idx="5"/>
          </p:nvPr>
        </p:nvSpPr>
        <p:spPr/>
        <p:txBody>
          <a:bodyPr/>
          <a:lstStyle/>
          <a:p>
            <a:fld id="{2629BCBA-7DB7-0741-8134-D7555FCD372A}" type="slidenum">
              <a:rPr lang="en-US" smtClean="0"/>
              <a:t>5</a:t>
            </a:fld>
            <a:endParaRPr lang="en-US"/>
          </a:p>
        </p:txBody>
      </p:sp>
    </p:spTree>
    <p:extLst>
      <p:ext uri="{BB962C8B-B14F-4D97-AF65-F5344CB8AC3E}">
        <p14:creationId xmlns:p14="http://schemas.microsoft.com/office/powerpoint/2010/main" val="416195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AW</a:t>
            </a:r>
          </a:p>
          <a:p>
            <a:pPr marL="171450" indent="-171450">
              <a:buFontTx/>
              <a:buChar char="-"/>
            </a:pPr>
            <a:r>
              <a:rPr lang="en-US"/>
              <a:t>Want to help yoga expand, </a:t>
            </a:r>
          </a:p>
          <a:p>
            <a:pPr marL="171450" indent="-171450">
              <a:buFontTx/>
              <a:buChar char="-"/>
            </a:pPr>
            <a:r>
              <a:rPr lang="en-US"/>
              <a:t>part of which would be through it being its own profession</a:t>
            </a:r>
          </a:p>
          <a:p>
            <a:pPr marL="628650" lvl="1" indent="-171450">
              <a:buFontTx/>
              <a:buChar char="-"/>
            </a:pPr>
            <a:r>
              <a:rPr lang="en-US"/>
              <a:t>Qual standards for yoga instructors and yoga therapists</a:t>
            </a:r>
          </a:p>
          <a:p>
            <a:pPr marL="628650" lvl="1" indent="-171450">
              <a:buFontTx/>
              <a:buChar char="-"/>
            </a:pPr>
            <a:r>
              <a:rPr lang="en-US"/>
              <a:t>Understanding of what these providers do (groups, 1:1)</a:t>
            </a:r>
          </a:p>
          <a:p>
            <a:pPr marL="628650" lvl="1" indent="-171450">
              <a:buFontTx/>
              <a:buChar char="-"/>
            </a:pPr>
            <a:r>
              <a:rPr lang="en-US"/>
              <a:t>Education for other staff</a:t>
            </a:r>
          </a:p>
          <a:p>
            <a:pPr marL="171450" indent="-171450">
              <a:buFontTx/>
              <a:buChar char="-"/>
            </a:pPr>
            <a:r>
              <a:rPr lang="en-US"/>
              <a:t>Consider how providers/clinicians with yoga training can incorporate yogic tools </a:t>
            </a:r>
          </a:p>
          <a:p>
            <a:pPr marL="628650" lvl="1" indent="-171450">
              <a:buFontTx/>
              <a:buChar char="-"/>
            </a:pPr>
            <a:r>
              <a:rPr lang="en-US"/>
              <a:t>E.g. Nurse (trained in yoga) providing yoga bedside with gentle movement, breath practices, meditation</a:t>
            </a:r>
          </a:p>
          <a:p>
            <a:pPr marL="171450" lvl="0" indent="-171450">
              <a:buFontTx/>
              <a:buChar char="-"/>
            </a:pPr>
            <a:r>
              <a:rPr lang="en-US"/>
              <a:t>Mechanisms to support yoga teachers and providers and other clinicians working together as interdisciplinary teams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158A0-5FDE-47D4-9D6A-1A72B3CAFC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158A0-5FDE-47D4-9D6A-1A72B3CAFC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37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AW</a:t>
            </a:r>
          </a:p>
        </p:txBody>
      </p:sp>
      <p:sp>
        <p:nvSpPr>
          <p:cNvPr id="4" name="Slide Number Placeholder 3"/>
          <p:cNvSpPr>
            <a:spLocks noGrp="1"/>
          </p:cNvSpPr>
          <p:nvPr>
            <p:ph type="sldNum" sz="quarter" idx="5"/>
          </p:nvPr>
        </p:nvSpPr>
        <p:spPr/>
        <p:txBody>
          <a:bodyPr/>
          <a:lstStyle/>
          <a:p>
            <a:fld id="{2629BCBA-7DB7-0741-8134-D7555FCD372A}" type="slidenum">
              <a:rPr lang="en-US" smtClean="0"/>
              <a:t>8</a:t>
            </a:fld>
            <a:endParaRPr lang="en-US"/>
          </a:p>
        </p:txBody>
      </p:sp>
    </p:spTree>
    <p:extLst>
      <p:ext uri="{BB962C8B-B14F-4D97-AF65-F5344CB8AC3E}">
        <p14:creationId xmlns:p14="http://schemas.microsoft.com/office/powerpoint/2010/main" val="92648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0"/>
              </a:spcBef>
              <a:buNone/>
            </a:pPr>
            <a:endParaRPr lang="en-US" sz="2000">
              <a:effectLst/>
              <a:latin typeface="Calibri" panose="020F0502020204030204" pitchFamily="34" charset="0"/>
              <a:ea typeface="Times New Roman" panose="02020603050405020304" pitchFamily="18" charset="0"/>
            </a:endParaRPr>
          </a:p>
          <a:p>
            <a:pPr>
              <a:spcBef>
                <a:spcPts val="0"/>
              </a:spcBef>
            </a:pPr>
            <a:r>
              <a:rPr lang="en-US" sz="2400">
                <a:effectLst/>
                <a:latin typeface="Calibri"/>
                <a:ea typeface="Times New Roman" panose="02020603050405020304" pitchFamily="18" charset="0"/>
                <a:cs typeface="Calibri"/>
              </a:rPr>
              <a:t>MS</a:t>
            </a:r>
          </a:p>
          <a:p>
            <a:pPr marL="0" indent="0">
              <a:spcBef>
                <a:spcPts val="0"/>
              </a:spcBef>
              <a:buNone/>
            </a:pPr>
            <a:r>
              <a:rPr lang="en-US" sz="2400">
                <a:latin typeface="Calibri"/>
                <a:ea typeface="Calibri" panose="020F0502020204030204" pitchFamily="34" charset="0"/>
                <a:cs typeface="Calibri"/>
              </a:rPr>
              <a:t>Healthcare professionals hired into other roles (not primarily as yoga teacher or yoga therapist) </a:t>
            </a:r>
            <a:r>
              <a:rPr lang="en-US" sz="2400" b="1">
                <a:latin typeface="Calibri"/>
                <a:ea typeface="Calibri" panose="020F0502020204030204" pitchFamily="34" charset="0"/>
                <a:cs typeface="Calibri"/>
              </a:rPr>
              <a:t>who have scope and training to provide yoga</a:t>
            </a:r>
            <a:r>
              <a:rPr lang="en-US" sz="2400">
                <a:latin typeface="Calibri"/>
                <a:ea typeface="Calibri" panose="020F0502020204030204" pitchFamily="34" charset="0"/>
                <a:cs typeface="Calibri"/>
              </a:rPr>
              <a:t>:</a:t>
            </a:r>
          </a:p>
          <a:p>
            <a:pPr lvl="1">
              <a:spcBef>
                <a:spcPts val="0"/>
              </a:spcBef>
            </a:pPr>
            <a:r>
              <a:rPr lang="en-US">
                <a:latin typeface="Calibri"/>
                <a:ea typeface="Calibri" panose="020F0502020204030204" pitchFamily="34" charset="0"/>
                <a:cs typeface="Calibri"/>
              </a:rPr>
              <a:t>Integration of yoga into clinical care or medical groups</a:t>
            </a:r>
          </a:p>
          <a:p>
            <a:pPr lvl="1">
              <a:spcBef>
                <a:spcPts val="0"/>
              </a:spcBef>
            </a:pPr>
            <a:r>
              <a:rPr lang="en-US">
                <a:latin typeface="Calibri"/>
                <a:ea typeface="Calibri" panose="020F0502020204030204" pitchFamily="34" charset="0"/>
                <a:cs typeface="Calibri"/>
              </a:rPr>
              <a:t>May teach a few specialized yoga classes as part of their duties</a:t>
            </a:r>
          </a:p>
          <a:p>
            <a:pPr marL="457200" lvl="1" indent="0">
              <a:spcBef>
                <a:spcPts val="0"/>
              </a:spcBef>
              <a:buNone/>
            </a:pPr>
            <a:endParaRPr lang="en-US">
              <a:highlight>
                <a:srgbClr val="FFFF00"/>
              </a:highlight>
              <a:latin typeface="Calibri" panose="020F0502020204030204" pitchFamily="34" charset="0"/>
              <a:ea typeface="Calibri" panose="020F0502020204030204" pitchFamily="34" charset="0"/>
            </a:endParaRPr>
          </a:p>
          <a:p>
            <a:pPr>
              <a:spcBef>
                <a:spcPts val="0"/>
              </a:spcBef>
            </a:pPr>
            <a:endParaRPr lang="en-US" sz="2400">
              <a:effectLst/>
              <a:latin typeface="Calibri"/>
              <a:ea typeface="Times New Roman" panose="02020603050405020304" pitchFamily="18" charset="0"/>
              <a:cs typeface="Calibri"/>
            </a:endParaRPr>
          </a:p>
          <a:p>
            <a:pPr>
              <a:spcBef>
                <a:spcPts val="0"/>
              </a:spcBef>
            </a:pPr>
            <a:r>
              <a:rPr lang="en-US" sz="2400">
                <a:effectLst/>
                <a:latin typeface="Calibri"/>
                <a:ea typeface="Times New Roman" panose="02020603050405020304" pitchFamily="18" charset="0"/>
                <a:cs typeface="Calibri"/>
              </a:rPr>
              <a:t>Clinicians serve an </a:t>
            </a:r>
            <a:r>
              <a:rPr lang="en-US" sz="2400">
                <a:effectLst/>
                <a:latin typeface="Calibri"/>
                <a:ea typeface="Calibri" panose="020F0502020204030204" pitchFamily="34" charset="0"/>
                <a:cs typeface="Calibri"/>
              </a:rPr>
              <a:t>important role in accessibility and education about CIH practices and the whole health framework as they integrate yoga practices in clinical care within the scope of their licensed profession.  </a:t>
            </a:r>
          </a:p>
          <a:p>
            <a:pPr>
              <a:spcBef>
                <a:spcPts val="0"/>
              </a:spcBef>
            </a:pPr>
            <a:endParaRPr lang="en-US" sz="240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E.g. Nurse (trained in yoga) providing yoga bedside with gentle movement, breath practices, meditation</a:t>
            </a:r>
          </a:p>
          <a:p>
            <a:pPr>
              <a:spcBef>
                <a:spcPts val="0"/>
              </a:spcBef>
            </a:pPr>
            <a:endParaRPr lang="en-US" sz="2400">
              <a:effectLst/>
              <a:latin typeface="Calibri"/>
              <a:ea typeface="Calibri" panose="020F0502020204030204" pitchFamily="34" charset="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158A0-5FDE-47D4-9D6A-1A72B3CAFC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3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29BCBA-7DB7-0741-8134-D7555FCD37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855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63EDB5-4A9D-4249-B405-DA3CCF668020}"/>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252FBAC-49C2-FC4E-ACA9-65E0F6E31E07}"/>
              </a:ext>
            </a:extLst>
          </p:cNvPr>
          <p:cNvSpPr>
            <a:spLocks noGrp="1"/>
          </p:cNvSpPr>
          <p:nvPr>
            <p:ph type="ctrTitle" hasCustomPrompt="1"/>
          </p:nvPr>
        </p:nvSpPr>
        <p:spPr>
          <a:xfrm>
            <a:off x="504372" y="2104974"/>
            <a:ext cx="6770915" cy="1823162"/>
          </a:xfrm>
          <a:prstGeom prst="rect">
            <a:avLst/>
          </a:prstGeom>
        </p:spPr>
        <p:txBody>
          <a:bodyPr anchor="t" anchorCtr="0">
            <a:normAutofit/>
          </a:bodyPr>
          <a:lstStyle>
            <a:lvl1pPr algn="l">
              <a:lnSpc>
                <a:spcPct val="100000"/>
              </a:lnSpc>
              <a:defRPr sz="3600" b="1" i="0" baseline="0">
                <a:solidFill>
                  <a:schemeClr val="bg1"/>
                </a:solidFill>
                <a:latin typeface="Calibri" panose="020F0502020204030204" pitchFamily="34" charset="0"/>
                <a:cs typeface="Calibri" panose="020F0502020204030204" pitchFamily="34" charset="0"/>
              </a:defRPr>
            </a:lvl1pPr>
          </a:lstStyle>
          <a:p>
            <a:r>
              <a:rPr lang="en-US"/>
              <a:t>Presentation Title</a:t>
            </a:r>
            <a:br>
              <a:rPr lang="en-US"/>
            </a:br>
            <a:r>
              <a:rPr lang="en-US"/>
              <a:t>Size 36pt, Calibri Bold, Color: RGB 255,255,255</a:t>
            </a:r>
          </a:p>
        </p:txBody>
      </p:sp>
      <p:sp>
        <p:nvSpPr>
          <p:cNvPr id="7" name="Subtitle 2">
            <a:extLst>
              <a:ext uri="{FF2B5EF4-FFF2-40B4-BE49-F238E27FC236}">
                <a16:creationId xmlns:a16="http://schemas.microsoft.com/office/drawing/2014/main" id="{C602605A-B279-DD47-BA29-7083B16F31B9}"/>
              </a:ext>
            </a:extLst>
          </p:cNvPr>
          <p:cNvSpPr>
            <a:spLocks noGrp="1"/>
          </p:cNvSpPr>
          <p:nvPr>
            <p:ph type="subTitle" idx="1" hasCustomPrompt="1"/>
          </p:nvPr>
        </p:nvSpPr>
        <p:spPr>
          <a:xfrm>
            <a:off x="504372" y="4075814"/>
            <a:ext cx="6770915" cy="419250"/>
          </a:xfrm>
          <a:prstGeom prst="rect">
            <a:avLst/>
          </a:prstGeom>
        </p:spPr>
        <p:txBody>
          <a:bodyPr>
            <a:normAutofit/>
          </a:bodyPr>
          <a:lstStyle>
            <a:lvl1pPr marL="0" indent="0" algn="l">
              <a:buNone/>
              <a:defRPr sz="2000" b="1" i="0" baseline="0">
                <a:solidFill>
                  <a:schemeClr val="bg1"/>
                </a:solidFill>
                <a:latin typeface="+mj-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sp>
        <p:nvSpPr>
          <p:cNvPr id="16" name="Text Placeholder 15">
            <a:extLst>
              <a:ext uri="{FF2B5EF4-FFF2-40B4-BE49-F238E27FC236}">
                <a16:creationId xmlns:a16="http://schemas.microsoft.com/office/drawing/2014/main" id="{E31C1B9E-5D7F-F543-AACC-741F0B766A1F}"/>
              </a:ext>
            </a:extLst>
          </p:cNvPr>
          <p:cNvSpPr>
            <a:spLocks noGrp="1"/>
          </p:cNvSpPr>
          <p:nvPr>
            <p:ph type="body" sz="quarter" idx="11" hasCustomPrompt="1"/>
          </p:nvPr>
        </p:nvSpPr>
        <p:spPr>
          <a:xfrm>
            <a:off x="504372" y="4509542"/>
            <a:ext cx="6798733" cy="419100"/>
          </a:xfrm>
          <a:prstGeom prst="rect">
            <a:avLst/>
          </a:prstGeom>
        </p:spPr>
        <p:txBody>
          <a:bodyPr lIns="91440" tIns="45720" rIns="91440" bIns="45720">
            <a:normAutofit/>
          </a:bodyPr>
          <a:lstStyle>
            <a:lvl1pPr marL="0" indent="0">
              <a:buFontTx/>
              <a:buNone/>
              <a:defRPr sz="2000" b="0" i="1" baseline="0">
                <a:solidFill>
                  <a:schemeClr val="bg1"/>
                </a:solidFill>
              </a:defRPr>
            </a:lvl1pPr>
          </a:lstStyle>
          <a:p>
            <a:pPr lvl="0"/>
            <a:r>
              <a:rPr lang="en-US"/>
              <a:t>Title of Presenter</a:t>
            </a:r>
          </a:p>
        </p:txBody>
      </p:sp>
      <p:sp>
        <p:nvSpPr>
          <p:cNvPr id="18" name="Text Placeholder 17">
            <a:extLst>
              <a:ext uri="{FF2B5EF4-FFF2-40B4-BE49-F238E27FC236}">
                <a16:creationId xmlns:a16="http://schemas.microsoft.com/office/drawing/2014/main" id="{24793F89-0DEF-C94B-B675-3BF182126246}"/>
              </a:ext>
            </a:extLst>
          </p:cNvPr>
          <p:cNvSpPr>
            <a:spLocks noGrp="1"/>
          </p:cNvSpPr>
          <p:nvPr>
            <p:ph type="body" sz="quarter" idx="12" hasCustomPrompt="1"/>
          </p:nvPr>
        </p:nvSpPr>
        <p:spPr>
          <a:xfrm>
            <a:off x="504372" y="4928642"/>
            <a:ext cx="6824133" cy="457200"/>
          </a:xfrm>
          <a:prstGeom prst="rect">
            <a:avLst/>
          </a:prstGeom>
        </p:spPr>
        <p:txBody>
          <a:bodyPr>
            <a:normAutofit/>
          </a:bodyPr>
          <a:lstStyle>
            <a:lvl1pPr marL="0" indent="0">
              <a:buFontTx/>
              <a:buNone/>
              <a:defRPr sz="2000" baseline="0">
                <a:solidFill>
                  <a:schemeClr val="bg1"/>
                </a:solidFill>
              </a:defRPr>
            </a:lvl1pPr>
          </a:lstStyle>
          <a:p>
            <a:pPr lvl="0"/>
            <a:r>
              <a:rPr lang="en-US"/>
              <a:t>Organization</a:t>
            </a:r>
          </a:p>
        </p:txBody>
      </p:sp>
      <p:sp>
        <p:nvSpPr>
          <p:cNvPr id="20" name="Text Placeholder 19">
            <a:extLst>
              <a:ext uri="{FF2B5EF4-FFF2-40B4-BE49-F238E27FC236}">
                <a16:creationId xmlns:a16="http://schemas.microsoft.com/office/drawing/2014/main" id="{52D3BA84-398B-754A-B46B-1DD5A3EE2F05}"/>
              </a:ext>
            </a:extLst>
          </p:cNvPr>
          <p:cNvSpPr>
            <a:spLocks noGrp="1"/>
          </p:cNvSpPr>
          <p:nvPr>
            <p:ph type="body" sz="quarter" idx="13" hasCustomPrompt="1"/>
          </p:nvPr>
        </p:nvSpPr>
        <p:spPr>
          <a:xfrm>
            <a:off x="504372" y="5754838"/>
            <a:ext cx="3996267" cy="323850"/>
          </a:xfrm>
          <a:prstGeom prst="rect">
            <a:avLst/>
          </a:prstGeom>
        </p:spPr>
        <p:txBody>
          <a:bodyPr>
            <a:normAutofit/>
          </a:bodyPr>
          <a:lstStyle>
            <a:lvl1pPr marL="0" indent="0">
              <a:buFontTx/>
              <a:buNone/>
              <a:defRPr sz="1200" b="0" i="0" baseline="0">
                <a:solidFill>
                  <a:schemeClr val="bg1"/>
                </a:solidFill>
              </a:defRPr>
            </a:lvl1pPr>
          </a:lstStyle>
          <a:p>
            <a:pPr lvl="0"/>
            <a:r>
              <a:rPr lang="en-US"/>
              <a:t>Date</a:t>
            </a:r>
          </a:p>
        </p:txBody>
      </p:sp>
      <p:pic>
        <p:nvPicPr>
          <p:cNvPr id="3" name="Picture 2" descr="VHA Live Whole Health Graphic">
            <a:extLst>
              <a:ext uri="{FF2B5EF4-FFF2-40B4-BE49-F238E27FC236}">
                <a16:creationId xmlns:a16="http://schemas.microsoft.com/office/drawing/2014/main" id="{AB39EC97-FBEF-A240-9D3B-AE66195E0132}"/>
              </a:ext>
            </a:extLst>
          </p:cNvPr>
          <p:cNvPicPr>
            <a:picLocks noChangeAspect="1"/>
          </p:cNvPicPr>
          <p:nvPr userDrawn="1"/>
        </p:nvPicPr>
        <p:blipFill>
          <a:blip r:embed="rId3"/>
          <a:stretch>
            <a:fillRect/>
          </a:stretch>
        </p:blipFill>
        <p:spPr>
          <a:xfrm>
            <a:off x="611449" y="467985"/>
            <a:ext cx="3256308" cy="275181"/>
          </a:xfrm>
          <a:prstGeom prst="rect">
            <a:avLst/>
          </a:prstGeom>
        </p:spPr>
      </p:pic>
      <p:pic>
        <p:nvPicPr>
          <p:cNvPr id="12" name="Picture 11" descr="Logo and seal for the U.S. Department of Veterans Affairs, Veterans Health Administration">
            <a:extLst>
              <a:ext uri="{FF2B5EF4-FFF2-40B4-BE49-F238E27FC236}">
                <a16:creationId xmlns:a16="http://schemas.microsoft.com/office/drawing/2014/main" id="{679B04B7-A34A-E14F-B11E-DA3106A875E5}"/>
              </a:ext>
            </a:extLst>
          </p:cNvPr>
          <p:cNvPicPr>
            <a:picLocks noChangeAspect="1"/>
          </p:cNvPicPr>
          <p:nvPr userDrawn="1"/>
        </p:nvPicPr>
        <p:blipFill>
          <a:blip r:embed="rId4"/>
          <a:stretch>
            <a:fillRect/>
          </a:stretch>
        </p:blipFill>
        <p:spPr>
          <a:xfrm>
            <a:off x="9333425" y="6056017"/>
            <a:ext cx="2541606" cy="495923"/>
          </a:xfrm>
          <a:prstGeom prst="rect">
            <a:avLst/>
          </a:prstGeom>
        </p:spPr>
      </p:pic>
    </p:spTree>
    <p:extLst>
      <p:ext uri="{BB962C8B-B14F-4D97-AF65-F5344CB8AC3E}">
        <p14:creationId xmlns:p14="http://schemas.microsoft.com/office/powerpoint/2010/main" val="325080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63EDB5-4A9D-4249-B405-DA3CCF668020}"/>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252FBAC-49C2-FC4E-ACA9-65E0F6E31E07}"/>
              </a:ext>
            </a:extLst>
          </p:cNvPr>
          <p:cNvSpPr>
            <a:spLocks noGrp="1"/>
          </p:cNvSpPr>
          <p:nvPr>
            <p:ph type="ctrTitle" hasCustomPrompt="1"/>
          </p:nvPr>
        </p:nvSpPr>
        <p:spPr>
          <a:xfrm>
            <a:off x="504372" y="2104974"/>
            <a:ext cx="6770915" cy="1823162"/>
          </a:xfrm>
          <a:prstGeom prst="rect">
            <a:avLst/>
          </a:prstGeom>
        </p:spPr>
        <p:txBody>
          <a:bodyPr anchor="t" anchorCtr="0">
            <a:normAutofit/>
          </a:bodyPr>
          <a:lstStyle>
            <a:lvl1pPr algn="l">
              <a:lnSpc>
                <a:spcPct val="100000"/>
              </a:lnSpc>
              <a:defRPr sz="3600" b="1" i="0" baseline="0">
                <a:solidFill>
                  <a:schemeClr val="bg1"/>
                </a:solidFill>
                <a:latin typeface="Calibri" panose="020F0502020204030204" pitchFamily="34" charset="0"/>
                <a:cs typeface="Calibri" panose="020F0502020204030204" pitchFamily="34" charset="0"/>
              </a:defRPr>
            </a:lvl1pPr>
          </a:lstStyle>
          <a:p>
            <a:r>
              <a:rPr lang="en-US"/>
              <a:t>Presentation Title</a:t>
            </a:r>
            <a:br>
              <a:rPr lang="en-US"/>
            </a:br>
            <a:r>
              <a:rPr lang="en-US"/>
              <a:t>Size 36pt, Calibri Bold, Color: RGB 255,255,255</a:t>
            </a:r>
          </a:p>
        </p:txBody>
      </p:sp>
      <p:sp>
        <p:nvSpPr>
          <p:cNvPr id="7" name="Subtitle 2">
            <a:extLst>
              <a:ext uri="{FF2B5EF4-FFF2-40B4-BE49-F238E27FC236}">
                <a16:creationId xmlns:a16="http://schemas.microsoft.com/office/drawing/2014/main" id="{C602605A-B279-DD47-BA29-7083B16F31B9}"/>
              </a:ext>
            </a:extLst>
          </p:cNvPr>
          <p:cNvSpPr>
            <a:spLocks noGrp="1"/>
          </p:cNvSpPr>
          <p:nvPr>
            <p:ph type="subTitle" idx="1" hasCustomPrompt="1"/>
          </p:nvPr>
        </p:nvSpPr>
        <p:spPr>
          <a:xfrm>
            <a:off x="504372" y="4075814"/>
            <a:ext cx="6770915" cy="419250"/>
          </a:xfrm>
          <a:prstGeom prst="rect">
            <a:avLst/>
          </a:prstGeom>
        </p:spPr>
        <p:txBody>
          <a:bodyPr>
            <a:normAutofit/>
          </a:bodyPr>
          <a:lstStyle>
            <a:lvl1pPr marL="0" indent="0" algn="l">
              <a:buNone/>
              <a:defRPr sz="2000" b="1" i="0" baseline="0">
                <a:solidFill>
                  <a:schemeClr val="bg1"/>
                </a:solidFill>
                <a:latin typeface="+mj-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sp>
        <p:nvSpPr>
          <p:cNvPr id="16" name="Text Placeholder 15">
            <a:extLst>
              <a:ext uri="{FF2B5EF4-FFF2-40B4-BE49-F238E27FC236}">
                <a16:creationId xmlns:a16="http://schemas.microsoft.com/office/drawing/2014/main" id="{E31C1B9E-5D7F-F543-AACC-741F0B766A1F}"/>
              </a:ext>
            </a:extLst>
          </p:cNvPr>
          <p:cNvSpPr>
            <a:spLocks noGrp="1"/>
          </p:cNvSpPr>
          <p:nvPr>
            <p:ph type="body" sz="quarter" idx="11" hasCustomPrompt="1"/>
          </p:nvPr>
        </p:nvSpPr>
        <p:spPr>
          <a:xfrm>
            <a:off x="504372" y="4509542"/>
            <a:ext cx="6798733" cy="419100"/>
          </a:xfrm>
          <a:prstGeom prst="rect">
            <a:avLst/>
          </a:prstGeom>
        </p:spPr>
        <p:txBody>
          <a:bodyPr lIns="91440" tIns="45720" rIns="91440" bIns="45720">
            <a:normAutofit/>
          </a:bodyPr>
          <a:lstStyle>
            <a:lvl1pPr marL="0" indent="0">
              <a:buFontTx/>
              <a:buNone/>
              <a:defRPr sz="2000" b="0" i="1" baseline="0">
                <a:solidFill>
                  <a:schemeClr val="bg1"/>
                </a:solidFill>
              </a:defRPr>
            </a:lvl1pPr>
          </a:lstStyle>
          <a:p>
            <a:pPr lvl="0"/>
            <a:r>
              <a:rPr lang="en-US"/>
              <a:t>Title of Presenter</a:t>
            </a:r>
          </a:p>
        </p:txBody>
      </p:sp>
      <p:sp>
        <p:nvSpPr>
          <p:cNvPr id="18" name="Text Placeholder 17">
            <a:extLst>
              <a:ext uri="{FF2B5EF4-FFF2-40B4-BE49-F238E27FC236}">
                <a16:creationId xmlns:a16="http://schemas.microsoft.com/office/drawing/2014/main" id="{24793F89-0DEF-C94B-B675-3BF182126246}"/>
              </a:ext>
            </a:extLst>
          </p:cNvPr>
          <p:cNvSpPr>
            <a:spLocks noGrp="1"/>
          </p:cNvSpPr>
          <p:nvPr>
            <p:ph type="body" sz="quarter" idx="12" hasCustomPrompt="1"/>
          </p:nvPr>
        </p:nvSpPr>
        <p:spPr>
          <a:xfrm>
            <a:off x="504372" y="4928642"/>
            <a:ext cx="6824133" cy="457200"/>
          </a:xfrm>
          <a:prstGeom prst="rect">
            <a:avLst/>
          </a:prstGeom>
        </p:spPr>
        <p:txBody>
          <a:bodyPr>
            <a:normAutofit/>
          </a:bodyPr>
          <a:lstStyle>
            <a:lvl1pPr marL="0" indent="0">
              <a:buFontTx/>
              <a:buNone/>
              <a:defRPr sz="2000" baseline="0">
                <a:solidFill>
                  <a:schemeClr val="bg1"/>
                </a:solidFill>
              </a:defRPr>
            </a:lvl1pPr>
          </a:lstStyle>
          <a:p>
            <a:pPr lvl="0"/>
            <a:r>
              <a:rPr lang="en-US"/>
              <a:t>Organization</a:t>
            </a:r>
          </a:p>
        </p:txBody>
      </p:sp>
      <p:sp>
        <p:nvSpPr>
          <p:cNvPr id="20" name="Text Placeholder 19">
            <a:extLst>
              <a:ext uri="{FF2B5EF4-FFF2-40B4-BE49-F238E27FC236}">
                <a16:creationId xmlns:a16="http://schemas.microsoft.com/office/drawing/2014/main" id="{52D3BA84-398B-754A-B46B-1DD5A3EE2F05}"/>
              </a:ext>
            </a:extLst>
          </p:cNvPr>
          <p:cNvSpPr>
            <a:spLocks noGrp="1"/>
          </p:cNvSpPr>
          <p:nvPr>
            <p:ph type="body" sz="quarter" idx="13" hasCustomPrompt="1"/>
          </p:nvPr>
        </p:nvSpPr>
        <p:spPr>
          <a:xfrm>
            <a:off x="504372" y="5754838"/>
            <a:ext cx="3996267" cy="323850"/>
          </a:xfrm>
          <a:prstGeom prst="rect">
            <a:avLst/>
          </a:prstGeom>
        </p:spPr>
        <p:txBody>
          <a:bodyPr>
            <a:normAutofit/>
          </a:bodyPr>
          <a:lstStyle>
            <a:lvl1pPr marL="0" indent="0">
              <a:buFontTx/>
              <a:buNone/>
              <a:defRPr sz="1200" b="0" i="0" baseline="0">
                <a:solidFill>
                  <a:schemeClr val="bg1"/>
                </a:solidFill>
              </a:defRPr>
            </a:lvl1pPr>
          </a:lstStyle>
          <a:p>
            <a:pPr lvl="0"/>
            <a:r>
              <a:rPr lang="en-US"/>
              <a:t>Date</a:t>
            </a:r>
          </a:p>
        </p:txBody>
      </p:sp>
      <p:pic>
        <p:nvPicPr>
          <p:cNvPr id="3" name="Picture 2" descr="VHA Live Whole Health Graphic">
            <a:extLst>
              <a:ext uri="{FF2B5EF4-FFF2-40B4-BE49-F238E27FC236}">
                <a16:creationId xmlns:a16="http://schemas.microsoft.com/office/drawing/2014/main" id="{AB39EC97-FBEF-A240-9D3B-AE66195E0132}"/>
              </a:ext>
            </a:extLst>
          </p:cNvPr>
          <p:cNvPicPr>
            <a:picLocks noChangeAspect="1"/>
          </p:cNvPicPr>
          <p:nvPr userDrawn="1"/>
        </p:nvPicPr>
        <p:blipFill>
          <a:blip r:embed="rId3"/>
          <a:stretch>
            <a:fillRect/>
          </a:stretch>
        </p:blipFill>
        <p:spPr>
          <a:xfrm>
            <a:off x="611449" y="467985"/>
            <a:ext cx="3256308" cy="275181"/>
          </a:xfrm>
          <a:prstGeom prst="rect">
            <a:avLst/>
          </a:prstGeom>
        </p:spPr>
      </p:pic>
      <p:pic>
        <p:nvPicPr>
          <p:cNvPr id="12" name="Picture 11" descr="Logo and seal for the U.S. Department of Veterans Affairs, Veterans Health Administration">
            <a:extLst>
              <a:ext uri="{FF2B5EF4-FFF2-40B4-BE49-F238E27FC236}">
                <a16:creationId xmlns:a16="http://schemas.microsoft.com/office/drawing/2014/main" id="{679B04B7-A34A-E14F-B11E-DA3106A875E5}"/>
              </a:ext>
            </a:extLst>
          </p:cNvPr>
          <p:cNvPicPr>
            <a:picLocks noChangeAspect="1"/>
          </p:cNvPicPr>
          <p:nvPr userDrawn="1"/>
        </p:nvPicPr>
        <p:blipFill>
          <a:blip r:embed="rId4"/>
          <a:stretch>
            <a:fillRect/>
          </a:stretch>
        </p:blipFill>
        <p:spPr>
          <a:xfrm>
            <a:off x="9333425" y="6056017"/>
            <a:ext cx="2541606" cy="495923"/>
          </a:xfrm>
          <a:prstGeom prst="rect">
            <a:avLst/>
          </a:prstGeom>
        </p:spPr>
      </p:pic>
    </p:spTree>
    <p:extLst>
      <p:ext uri="{BB962C8B-B14F-4D97-AF65-F5344CB8AC3E}">
        <p14:creationId xmlns:p14="http://schemas.microsoft.com/office/powerpoint/2010/main" val="191234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3" name="Content Placeholder 2"/>
          <p:cNvSpPr>
            <a:spLocks noGrp="1"/>
          </p:cNvSpPr>
          <p:nvPr>
            <p:ph idx="1" hasCustomPrompt="1"/>
          </p:nvPr>
        </p:nvSpPr>
        <p:spPr>
          <a:xfrm>
            <a:off x="626326" y="1726447"/>
            <a:ext cx="11043160" cy="4238924"/>
          </a:xfrm>
          <a:prstGeom prst="rect">
            <a:avLst/>
          </a:prstGeom>
        </p:spPr>
        <p:txBody>
          <a:bodyPr>
            <a:normAutofit/>
          </a:bodyPr>
          <a:lstStyle>
            <a:lvl1pPr>
              <a:buClr>
                <a:srgbClr val="0083BE"/>
              </a:buClr>
              <a:defRPr sz="2200">
                <a:solidFill>
                  <a:schemeClr val="tx1"/>
                </a:solidFill>
              </a:defRPr>
            </a:lvl1pPr>
            <a:lvl2pPr marL="685800" indent="-228600">
              <a:buClr>
                <a:srgbClr val="0083BE"/>
              </a:buClr>
              <a:buSzPct val="80000"/>
              <a:buFont typeface="Courier New" panose="02070309020205020404" pitchFamily="49" charset="0"/>
              <a:buChar char="o"/>
              <a:defRPr sz="2200">
                <a:solidFill>
                  <a:schemeClr val="tx1"/>
                </a:solidFill>
              </a:defRPr>
            </a:lvl2pPr>
            <a:lvl3pPr marL="1143000" indent="-228600">
              <a:buClr>
                <a:srgbClr val="0083BE"/>
              </a:buClr>
              <a:buFont typeface="Wingdings" pitchFamily="2" charset="2"/>
              <a:buChar char="§"/>
              <a:defRPr sz="2200">
                <a:solidFill>
                  <a:schemeClr val="tx1"/>
                </a:solidFill>
              </a:defRPr>
            </a:lvl3pPr>
            <a:lvl4pPr marL="1600200" indent="-228600">
              <a:buClr>
                <a:srgbClr val="0083BE"/>
              </a:buClr>
              <a:buFont typeface="Monaco" pitchFamily="2" charset="77"/>
              <a:buChar char="⎼"/>
              <a:defRPr sz="2200">
                <a:solidFill>
                  <a:schemeClr val="tx1"/>
                </a:solidFill>
              </a:defRPr>
            </a:lvl4pPr>
            <a:lvl5pPr>
              <a:buClr>
                <a:schemeClr val="accent1"/>
              </a:buClr>
              <a:defRPr sz="2200">
                <a:solidFill>
                  <a:schemeClr val="tx2"/>
                </a:solidFill>
              </a:defRPr>
            </a:lvl5pPr>
          </a:lstStyle>
          <a:p>
            <a:pPr lvl="0"/>
            <a:r>
              <a:rPr lang="en-US"/>
              <a:t>Text no smaller than 18pt, Calibri Regular</a:t>
            </a:r>
          </a:p>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743F3AC-A548-404C-ACB8-F29684EAB3D7}"/>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sp>
        <p:nvSpPr>
          <p:cNvPr id="10" name="Text Placeholder 3">
            <a:extLst>
              <a:ext uri="{FF2B5EF4-FFF2-40B4-BE49-F238E27FC236}">
                <a16:creationId xmlns:a16="http://schemas.microsoft.com/office/drawing/2014/main" id="{E9BFAA29-ECC7-9C43-9090-F34226E5F815}"/>
              </a:ext>
            </a:extLst>
          </p:cNvPr>
          <p:cNvSpPr>
            <a:spLocks noGrp="1"/>
          </p:cNvSpPr>
          <p:nvPr>
            <p:ph type="body" sz="quarter" idx="14" hasCustomPrompt="1"/>
          </p:nvPr>
        </p:nvSpPr>
        <p:spPr>
          <a:xfrm>
            <a:off x="650875" y="350729"/>
            <a:ext cx="10008774" cy="1104256"/>
          </a:xfrm>
          <a:prstGeom prst="rect">
            <a:avLst/>
          </a:prstGeom>
        </p:spPr>
        <p:txBody>
          <a:bodyPr/>
          <a:lstStyle>
            <a:lvl1pPr marL="0" indent="0">
              <a:buNone/>
              <a:defRPr sz="3000" baseline="0">
                <a:solidFill>
                  <a:schemeClr val="bg1"/>
                </a:solidFill>
              </a:defRPr>
            </a:lvl1pPr>
          </a:lstStyle>
          <a:p>
            <a:r>
              <a:rPr lang="en-US" sz="2800" b="1" i="0">
                <a:solidFill>
                  <a:schemeClr val="bg1"/>
                </a:solidFill>
                <a:latin typeface="Calibri" panose="020F0502020204030204" pitchFamily="34" charset="0"/>
                <a:cs typeface="Calibri" panose="020F0502020204030204" pitchFamily="34" charset="0"/>
              </a:rPr>
              <a:t>Click To Insert Title • Text boxes can move to accommodate content • Size 30pt, Calibri Bold, RGB 255,255,255</a:t>
            </a:r>
          </a:p>
        </p:txBody>
      </p:sp>
      <p:pic>
        <p:nvPicPr>
          <p:cNvPr id="7" name="Picture 6" descr="VHA Live Whole Health Graphic">
            <a:extLst>
              <a:ext uri="{FF2B5EF4-FFF2-40B4-BE49-F238E27FC236}">
                <a16:creationId xmlns:a16="http://schemas.microsoft.com/office/drawing/2014/main" id="{C5A32CEF-8C91-954D-81BF-7400F5A01BF4}"/>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9" name="Picture 8" descr="Logo and seal for the U.S. Department of Veterans Affairs, Veterans Health Administration">
            <a:extLst>
              <a:ext uri="{FF2B5EF4-FFF2-40B4-BE49-F238E27FC236}">
                <a16:creationId xmlns:a16="http://schemas.microsoft.com/office/drawing/2014/main" id="{7B121D7B-2B5C-9A40-ACFB-6A195317BB59}"/>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3429736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 Video Slide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B0F2E64-6731-1545-B287-4D91F758516A}"/>
              </a:ext>
            </a:extLst>
          </p:cNvPr>
          <p:cNvSpPr txBox="1">
            <a:spLocks/>
          </p:cNvSpPr>
          <p:nvPr userDrawn="1"/>
        </p:nvSpPr>
        <p:spPr>
          <a:xfrm>
            <a:off x="5538216" y="6492876"/>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a:solidFill>
                <a:srgbClr val="003F72"/>
              </a:solidFill>
            </a:endParaRPr>
          </a:p>
        </p:txBody>
      </p:sp>
      <p:sp>
        <p:nvSpPr>
          <p:cNvPr id="10" name="Media Placeholder 9">
            <a:extLst>
              <a:ext uri="{FF2B5EF4-FFF2-40B4-BE49-F238E27FC236}">
                <a16:creationId xmlns:a16="http://schemas.microsoft.com/office/drawing/2014/main" id="{70F19F6E-1AB7-8E46-A2E1-01B247BB0DC1}"/>
              </a:ext>
            </a:extLst>
          </p:cNvPr>
          <p:cNvSpPr>
            <a:spLocks noGrp="1"/>
          </p:cNvSpPr>
          <p:nvPr>
            <p:ph type="media" sz="quarter" idx="10" hasCustomPrompt="1"/>
          </p:nvPr>
        </p:nvSpPr>
        <p:spPr>
          <a:xfrm>
            <a:off x="0" y="0"/>
            <a:ext cx="12192000" cy="6858000"/>
          </a:xfrm>
          <a:prstGeom prst="rect">
            <a:avLst/>
          </a:prstGeom>
          <a:ln>
            <a:noFill/>
          </a:ln>
        </p:spPr>
        <p:txBody>
          <a:bodyPr/>
          <a:lstStyle/>
          <a:p>
            <a:r>
              <a:rPr lang="en-US"/>
              <a:t>Click Icon to Add Media</a:t>
            </a:r>
          </a:p>
        </p:txBody>
      </p:sp>
      <p:sp>
        <p:nvSpPr>
          <p:cNvPr id="4" name="Slide Number Placeholder 5">
            <a:extLst>
              <a:ext uri="{FF2B5EF4-FFF2-40B4-BE49-F238E27FC236}">
                <a16:creationId xmlns:a16="http://schemas.microsoft.com/office/drawing/2014/main" id="{733A2CA0-F964-D34E-9F7E-8FD6D0181326}"/>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spTree>
    <p:extLst>
      <p:ext uri="{BB962C8B-B14F-4D97-AF65-F5344CB8AC3E}">
        <p14:creationId xmlns:p14="http://schemas.microsoft.com/office/powerpoint/2010/main" val="119615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A37B47-9D99-B34C-B4E0-C6553B4D62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88718" cy="6851902"/>
          </a:xfrm>
          <a:prstGeom prst="rect">
            <a:avLst/>
          </a:prstGeom>
        </p:spPr>
      </p:pic>
      <p:sp>
        <p:nvSpPr>
          <p:cNvPr id="2" name="Title 1"/>
          <p:cNvSpPr>
            <a:spLocks noGrp="1"/>
          </p:cNvSpPr>
          <p:nvPr>
            <p:ph type="title" hasCustomPrompt="1"/>
          </p:nvPr>
        </p:nvSpPr>
        <p:spPr>
          <a:xfrm>
            <a:off x="650310" y="5520217"/>
            <a:ext cx="10515600" cy="415909"/>
          </a:xfrm>
          <a:prstGeom prst="rect">
            <a:avLst/>
          </a:prstGeom>
        </p:spPr>
        <p:txBody>
          <a:bodyPr anchor="t">
            <a:normAutofit/>
          </a:bodyPr>
          <a:lstStyle>
            <a:lvl1pPr algn="ctr">
              <a:defRPr sz="2200" b="1" i="0">
                <a:solidFill>
                  <a:schemeClr val="tx1">
                    <a:lumMod val="65000"/>
                    <a:lumOff val="35000"/>
                  </a:schemeClr>
                </a:solidFill>
                <a:latin typeface="Calibri" panose="020F0502020204030204" pitchFamily="34" charset="0"/>
                <a:cs typeface="Calibri" panose="020F0502020204030204" pitchFamily="34" charset="0"/>
              </a:defRPr>
            </a:lvl1pPr>
          </a:lstStyle>
          <a:p>
            <a:r>
              <a:rPr lang="en-US"/>
              <a:t>Click To Edit Image Title, 22pt Calibri Bold, Color: RGB 0,89,89 </a:t>
            </a:r>
          </a:p>
        </p:txBody>
      </p:sp>
      <p:sp>
        <p:nvSpPr>
          <p:cNvPr id="3" name="Content Placeholder 2"/>
          <p:cNvSpPr>
            <a:spLocks noGrp="1"/>
          </p:cNvSpPr>
          <p:nvPr>
            <p:ph idx="1" hasCustomPrompt="1"/>
          </p:nvPr>
        </p:nvSpPr>
        <p:spPr>
          <a:xfrm>
            <a:off x="623015" y="1624084"/>
            <a:ext cx="10524893" cy="3807724"/>
          </a:xfrm>
          <a:prstGeom prst="rect">
            <a:avLst/>
          </a:prstGeom>
        </p:spPr>
        <p:txBody>
          <a:bodyPr/>
          <a:lstStyle>
            <a:lvl1pPr marL="0" indent="0">
              <a:buFontTx/>
              <a:buNone/>
              <a:defRPr>
                <a:solidFill>
                  <a:schemeClr val="tx1"/>
                </a:solidFill>
              </a:defRPr>
            </a:lvl1pPr>
            <a:lvl2pPr>
              <a:buClr>
                <a:srgbClr val="003F72"/>
              </a:buClr>
              <a:defRPr/>
            </a:lvl2pPr>
          </a:lstStyle>
          <a:p>
            <a:pPr lvl="0"/>
            <a:r>
              <a:rPr lang="en-US"/>
              <a:t>Click To Place Image</a:t>
            </a:r>
          </a:p>
        </p:txBody>
      </p:sp>
      <p:sp>
        <p:nvSpPr>
          <p:cNvPr id="6" name="Slide Number Placeholder 5">
            <a:extLst>
              <a:ext uri="{FF2B5EF4-FFF2-40B4-BE49-F238E27FC236}">
                <a16:creationId xmlns:a16="http://schemas.microsoft.com/office/drawing/2014/main" id="{B5EC2367-8F44-D744-9189-CAE5EF90F3DF}"/>
              </a:ext>
            </a:extLst>
          </p:cNvPr>
          <p:cNvSpPr txBox="1">
            <a:spLocks/>
          </p:cNvSpPr>
          <p:nvPr userDrawn="1"/>
        </p:nvSpPr>
        <p:spPr>
          <a:xfrm>
            <a:off x="5538216" y="6492876"/>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a:solidFill>
                <a:srgbClr val="003F72"/>
              </a:solidFill>
            </a:endParaRPr>
          </a:p>
        </p:txBody>
      </p:sp>
      <p:sp>
        <p:nvSpPr>
          <p:cNvPr id="8" name="Slide Number Placeholder 5">
            <a:extLst>
              <a:ext uri="{FF2B5EF4-FFF2-40B4-BE49-F238E27FC236}">
                <a16:creationId xmlns:a16="http://schemas.microsoft.com/office/drawing/2014/main" id="{A9E8B9B7-E31F-3542-92B1-B94DA9F5CA55}"/>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sp>
        <p:nvSpPr>
          <p:cNvPr id="10" name="Text Placeholder 3">
            <a:extLst>
              <a:ext uri="{FF2B5EF4-FFF2-40B4-BE49-F238E27FC236}">
                <a16:creationId xmlns:a16="http://schemas.microsoft.com/office/drawing/2014/main" id="{3D509D3A-48BB-D243-BEFF-4827580461E8}"/>
              </a:ext>
            </a:extLst>
          </p:cNvPr>
          <p:cNvSpPr>
            <a:spLocks noGrp="1"/>
          </p:cNvSpPr>
          <p:nvPr>
            <p:ph type="body" sz="quarter" idx="14" hasCustomPrompt="1"/>
          </p:nvPr>
        </p:nvSpPr>
        <p:spPr>
          <a:xfrm>
            <a:off x="623015" y="350729"/>
            <a:ext cx="10008774" cy="1075463"/>
          </a:xfrm>
          <a:prstGeom prst="rect">
            <a:avLst/>
          </a:prstGeom>
        </p:spPr>
        <p:txBody>
          <a:bodyPr/>
          <a:lstStyle>
            <a:lvl1pPr marL="0" indent="0">
              <a:buNone/>
              <a:defRPr sz="3000" baseline="0">
                <a:solidFill>
                  <a:schemeClr val="bg1"/>
                </a:solidFill>
              </a:defRPr>
            </a:lvl1pPr>
          </a:lstStyle>
          <a:p>
            <a:r>
              <a:rPr lang="en-US" sz="2800" b="1" i="0">
                <a:solidFill>
                  <a:schemeClr val="bg1"/>
                </a:solidFill>
                <a:latin typeface="Calibri" panose="020F0502020204030204" pitchFamily="34" charset="0"/>
                <a:cs typeface="Calibri" panose="020F0502020204030204" pitchFamily="34" charset="0"/>
              </a:rPr>
              <a:t>Click To Insert Title • Text boxes can move to accommodate content • Size 30pt, Calibri Bold, RGB 255,255,255</a:t>
            </a:r>
          </a:p>
        </p:txBody>
      </p:sp>
      <p:pic>
        <p:nvPicPr>
          <p:cNvPr id="9" name="Picture 8" descr="VHA Live Whole Health Graphic">
            <a:extLst>
              <a:ext uri="{FF2B5EF4-FFF2-40B4-BE49-F238E27FC236}">
                <a16:creationId xmlns:a16="http://schemas.microsoft.com/office/drawing/2014/main" id="{9D066CF6-A32E-304B-96AA-3D8C3DE54B07}"/>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11" name="Picture 10" descr="Logo and seal for the U.S. Department of Veterans Affairs, Veterans Health Administration">
            <a:extLst>
              <a:ext uri="{FF2B5EF4-FFF2-40B4-BE49-F238E27FC236}">
                <a16:creationId xmlns:a16="http://schemas.microsoft.com/office/drawing/2014/main" id="{30153DD9-BDBF-5C4C-AAA4-2A5255DC3385}"/>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37855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3" name="Content Placeholder 2"/>
          <p:cNvSpPr>
            <a:spLocks noGrp="1"/>
          </p:cNvSpPr>
          <p:nvPr>
            <p:ph idx="1" hasCustomPrompt="1"/>
          </p:nvPr>
        </p:nvSpPr>
        <p:spPr>
          <a:xfrm>
            <a:off x="626327" y="1696111"/>
            <a:ext cx="5095240" cy="4182175"/>
          </a:xfrm>
          <a:prstGeom prst="rect">
            <a:avLst/>
          </a:prstGeom>
        </p:spPr>
        <p:txBody>
          <a:bodyPr>
            <a:normAutofit/>
          </a:bodyPr>
          <a:lstStyle>
            <a:lvl1pPr marL="342900" indent="-342900">
              <a:buClr>
                <a:srgbClr val="0083BE"/>
              </a:buClr>
              <a:buFont typeface="Arial" panose="020B0604020202020204" pitchFamily="34" charset="0"/>
              <a:buChar char="•"/>
              <a:defRPr sz="2200">
                <a:solidFill>
                  <a:schemeClr val="tx1"/>
                </a:solidFill>
              </a:defRPr>
            </a:lvl1pPr>
            <a:lvl2pPr marL="685800" indent="-228600">
              <a:buClr>
                <a:srgbClr val="0083BE"/>
              </a:buClr>
              <a:buSzPct val="80000"/>
              <a:buFont typeface="Courier New" panose="02070309020205020404" pitchFamily="49" charset="0"/>
              <a:buChar char="o"/>
              <a:defRPr sz="2200">
                <a:solidFill>
                  <a:schemeClr val="tx1"/>
                </a:solidFill>
              </a:defRPr>
            </a:lvl2pPr>
            <a:lvl3pPr marL="1143000" indent="-228600">
              <a:buClr>
                <a:srgbClr val="0083BE"/>
              </a:buClr>
              <a:buFont typeface="Wingdings" pitchFamily="2" charset="2"/>
              <a:buChar char="§"/>
              <a:defRPr sz="2200">
                <a:solidFill>
                  <a:schemeClr val="tx1"/>
                </a:solidFill>
              </a:defRPr>
            </a:lvl3pPr>
            <a:lvl4pPr marL="1600200" indent="-228600">
              <a:buClr>
                <a:srgbClr val="0083BE"/>
              </a:buClr>
              <a:buFont typeface="Apple Symbols" panose="02000000000000000000" pitchFamily="2" charset="-79"/>
              <a:buChar char="⎼"/>
              <a:defRPr sz="2200">
                <a:solidFill>
                  <a:schemeClr val="tx1"/>
                </a:solidFill>
              </a:defRPr>
            </a:lvl4pPr>
            <a:lvl5pPr>
              <a:defRPr>
                <a:solidFill>
                  <a:schemeClr val="tx1"/>
                </a:solidFill>
              </a:defRPr>
            </a:lvl5pPr>
          </a:lstStyle>
          <a:p>
            <a:pPr lvl="0"/>
            <a:r>
              <a:rPr lang="en-US"/>
              <a:t>Text no smaller than 18pt, Calibri Regular</a:t>
            </a:r>
          </a:p>
          <a:p>
            <a:pPr lvl="0"/>
            <a:endParaRPr lang="en-US"/>
          </a:p>
          <a:p>
            <a:pPr lvl="0"/>
            <a:r>
              <a:rPr lang="en-US"/>
              <a:t>First Level</a:t>
            </a:r>
          </a:p>
          <a:p>
            <a:pPr lvl="1"/>
            <a:r>
              <a:rPr lang="en-US"/>
              <a:t>Second level</a:t>
            </a:r>
          </a:p>
          <a:p>
            <a:pPr lvl="2"/>
            <a:r>
              <a:rPr lang="en-US"/>
              <a:t>Third level</a:t>
            </a:r>
          </a:p>
          <a:p>
            <a:pPr lvl="3"/>
            <a:r>
              <a:rPr lang="en-US"/>
              <a:t>Fourth level</a:t>
            </a:r>
          </a:p>
        </p:txBody>
      </p:sp>
      <p:sp>
        <p:nvSpPr>
          <p:cNvPr id="7" name="Content Placeholder 2">
            <a:extLst>
              <a:ext uri="{FF2B5EF4-FFF2-40B4-BE49-F238E27FC236}">
                <a16:creationId xmlns:a16="http://schemas.microsoft.com/office/drawing/2014/main" id="{EF383A4C-A2F8-BF49-B606-69329284EA1C}"/>
              </a:ext>
            </a:extLst>
          </p:cNvPr>
          <p:cNvSpPr>
            <a:spLocks noGrp="1"/>
          </p:cNvSpPr>
          <p:nvPr>
            <p:ph idx="13" hasCustomPrompt="1"/>
          </p:nvPr>
        </p:nvSpPr>
        <p:spPr>
          <a:xfrm>
            <a:off x="6392375" y="1696111"/>
            <a:ext cx="5095240" cy="4182175"/>
          </a:xfrm>
          <a:prstGeom prst="rect">
            <a:avLst/>
          </a:prstGeom>
        </p:spPr>
        <p:txBody>
          <a:bodyPr>
            <a:normAutofit/>
          </a:bodyPr>
          <a:lstStyle>
            <a:lvl1pPr marL="0" indent="0">
              <a:buFontTx/>
              <a:buNone/>
              <a:defRPr sz="2200">
                <a:solidFill>
                  <a:schemeClr val="tx1"/>
                </a:solidFill>
              </a:defRPr>
            </a:lvl1pPr>
            <a:lvl2pPr>
              <a:buClr>
                <a:srgbClr val="003F72"/>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Place Image</a:t>
            </a:r>
          </a:p>
        </p:txBody>
      </p:sp>
      <p:sp>
        <p:nvSpPr>
          <p:cNvPr id="11" name="Slide Number Placeholder 5">
            <a:extLst>
              <a:ext uri="{FF2B5EF4-FFF2-40B4-BE49-F238E27FC236}">
                <a16:creationId xmlns:a16="http://schemas.microsoft.com/office/drawing/2014/main" id="{F975DB10-B9D7-0641-8D39-FDF873DFE99B}"/>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sp>
        <p:nvSpPr>
          <p:cNvPr id="4" name="Text Placeholder 3">
            <a:extLst>
              <a:ext uri="{FF2B5EF4-FFF2-40B4-BE49-F238E27FC236}">
                <a16:creationId xmlns:a16="http://schemas.microsoft.com/office/drawing/2014/main" id="{8BB3DFAB-FE33-6A45-A80A-53006CBC0157}"/>
              </a:ext>
            </a:extLst>
          </p:cNvPr>
          <p:cNvSpPr>
            <a:spLocks noGrp="1"/>
          </p:cNvSpPr>
          <p:nvPr>
            <p:ph type="body" sz="quarter" idx="14" hasCustomPrompt="1"/>
          </p:nvPr>
        </p:nvSpPr>
        <p:spPr>
          <a:xfrm>
            <a:off x="626327" y="350729"/>
            <a:ext cx="10008774" cy="1085559"/>
          </a:xfrm>
          <a:prstGeom prst="rect">
            <a:avLst/>
          </a:prstGeom>
        </p:spPr>
        <p:txBody>
          <a:bodyPr/>
          <a:lstStyle>
            <a:lvl1pPr marL="0" indent="0">
              <a:buNone/>
              <a:defRPr sz="3000"/>
            </a:lvl1pPr>
          </a:lstStyle>
          <a:p>
            <a:r>
              <a:rPr lang="en-US" sz="2800" b="1" i="0">
                <a:solidFill>
                  <a:schemeClr val="bg1"/>
                </a:solidFill>
                <a:latin typeface="Calibri" panose="020F0502020204030204" pitchFamily="34" charset="0"/>
                <a:cs typeface="Calibri" panose="020F0502020204030204" pitchFamily="34" charset="0"/>
              </a:rPr>
              <a:t>Click To Insert Title • Text boxes can move to accommodate content • Size 30pt, Calibri Bold, RGB 255,255,255</a:t>
            </a:r>
          </a:p>
        </p:txBody>
      </p:sp>
      <p:pic>
        <p:nvPicPr>
          <p:cNvPr id="9" name="Picture 8" descr="VHA Live Whole Health Graphic">
            <a:extLst>
              <a:ext uri="{FF2B5EF4-FFF2-40B4-BE49-F238E27FC236}">
                <a16:creationId xmlns:a16="http://schemas.microsoft.com/office/drawing/2014/main" id="{D477B286-731B-404C-B13F-0AF54059DC3C}"/>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10" name="Picture 9" descr="Logo and seal for the U.S. Department of Veterans Affairs, Veterans Health Administration">
            <a:extLst>
              <a:ext uri="{FF2B5EF4-FFF2-40B4-BE49-F238E27FC236}">
                <a16:creationId xmlns:a16="http://schemas.microsoft.com/office/drawing/2014/main" id="{77134205-D045-F049-8748-D8A8D88022F2}"/>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29509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si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A334FD-CDB9-4E4B-A9B3-39744F3FC10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914400" y="2542518"/>
            <a:ext cx="10363200" cy="1399039"/>
          </a:xfrm>
          <a:prstGeom prst="rect">
            <a:avLst/>
          </a:prstGeom>
        </p:spPr>
        <p:txBody>
          <a:bodyPr anchor="t" anchorCtr="0">
            <a:noAutofit/>
          </a:bodyPr>
          <a:lstStyle>
            <a:lvl1pPr algn="l">
              <a:lnSpc>
                <a:spcPct val="100000"/>
              </a:lnSpc>
              <a:defRPr sz="2800" b="1" i="0" baseline="0">
                <a:solidFill>
                  <a:schemeClr val="bg1"/>
                </a:solidFill>
                <a:latin typeface="Calibri" panose="020F0502020204030204" pitchFamily="34" charset="0"/>
                <a:cs typeface="Calibri" panose="020F0502020204030204" pitchFamily="34" charset="0"/>
              </a:defRPr>
            </a:lvl1pPr>
          </a:lstStyle>
          <a:p>
            <a:r>
              <a:rPr lang="en-US"/>
              <a:t>Click to Edit Transition Slide Title</a:t>
            </a:r>
            <a:br>
              <a:rPr lang="en-US"/>
            </a:br>
            <a:r>
              <a:rPr lang="en-US"/>
              <a:t>Size 28pt, Calibri Bold, Color: RGB 255,255,255</a:t>
            </a:r>
          </a:p>
        </p:txBody>
      </p:sp>
      <p:sp>
        <p:nvSpPr>
          <p:cNvPr id="3" name="Subtitle 2"/>
          <p:cNvSpPr>
            <a:spLocks noGrp="1"/>
          </p:cNvSpPr>
          <p:nvPr>
            <p:ph type="subTitle" idx="1" hasCustomPrompt="1"/>
          </p:nvPr>
        </p:nvSpPr>
        <p:spPr>
          <a:xfrm>
            <a:off x="914400" y="3963861"/>
            <a:ext cx="9753600" cy="1126671"/>
          </a:xfrm>
          <a:prstGeom prst="rect">
            <a:avLst/>
          </a:prstGeom>
        </p:spPr>
        <p:txBody>
          <a:bodyPr>
            <a:normAutofit/>
          </a:bodyPr>
          <a:lstStyle>
            <a:lvl1pPr marL="0" indent="0" algn="l">
              <a:lnSpc>
                <a:spcPct val="100000"/>
              </a:lnSpc>
              <a:buNone/>
              <a:defRPr sz="180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Size 18pt, Calibri Italic, Color: RGB 255,255,255</a:t>
            </a:r>
          </a:p>
        </p:txBody>
      </p:sp>
      <p:sp>
        <p:nvSpPr>
          <p:cNvPr id="6" name="Slide Number Placeholder 5">
            <a:extLst>
              <a:ext uri="{FF2B5EF4-FFF2-40B4-BE49-F238E27FC236}">
                <a16:creationId xmlns:a16="http://schemas.microsoft.com/office/drawing/2014/main" id="{D57521C5-C50D-C04D-A79C-9EA444E44AEF}"/>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pic>
        <p:nvPicPr>
          <p:cNvPr id="7" name="Picture 6" descr="VHA Live Whole Health Graphic">
            <a:extLst>
              <a:ext uri="{FF2B5EF4-FFF2-40B4-BE49-F238E27FC236}">
                <a16:creationId xmlns:a16="http://schemas.microsoft.com/office/drawing/2014/main" id="{65D11122-CA4E-1245-9A7F-441B233B1B2C}"/>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9" name="Picture 8" descr="Logo and seal for the U.S. Department of Veterans Affairs, Veterans Health Administration">
            <a:extLst>
              <a:ext uri="{FF2B5EF4-FFF2-40B4-BE49-F238E27FC236}">
                <a16:creationId xmlns:a16="http://schemas.microsoft.com/office/drawing/2014/main" id="{BF1A4D08-D141-9F41-8A81-63D8A6BA94CD}"/>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2037127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722FA0-AB68-BE46-BCF4-CD24D6F8D89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88718" cy="6851902"/>
          </a:xfrm>
          <a:prstGeom prst="rect">
            <a:avLst/>
          </a:prstGeom>
        </p:spPr>
      </p:pic>
      <p:sp>
        <p:nvSpPr>
          <p:cNvPr id="2" name="Title 1"/>
          <p:cNvSpPr>
            <a:spLocks noGrp="1"/>
          </p:cNvSpPr>
          <p:nvPr>
            <p:ph type="title" hasCustomPrompt="1"/>
          </p:nvPr>
        </p:nvSpPr>
        <p:spPr>
          <a:xfrm>
            <a:off x="831851" y="2446719"/>
            <a:ext cx="10515600" cy="2852737"/>
          </a:xfrm>
          <a:prstGeom prst="rect">
            <a:avLst/>
          </a:prstGeom>
        </p:spPr>
        <p:txBody>
          <a:bodyPr anchor="ctr" anchorCtr="0"/>
          <a:lstStyle>
            <a:lvl1pPr algn="ctr">
              <a:defRPr sz="6000" b="1" i="0" baseline="0">
                <a:solidFill>
                  <a:schemeClr val="bg1"/>
                </a:solidFill>
              </a:defRPr>
            </a:lvl1pPr>
          </a:lstStyle>
          <a:p>
            <a:r>
              <a:rPr lang="en-US"/>
              <a:t>Questions?</a:t>
            </a:r>
          </a:p>
        </p:txBody>
      </p:sp>
      <p:sp>
        <p:nvSpPr>
          <p:cNvPr id="6" name="Slide Number Placeholder 5">
            <a:extLst>
              <a:ext uri="{FF2B5EF4-FFF2-40B4-BE49-F238E27FC236}">
                <a16:creationId xmlns:a16="http://schemas.microsoft.com/office/drawing/2014/main" id="{6D14EDFD-AAE4-D249-871B-495B4EC5A786}"/>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pic>
        <p:nvPicPr>
          <p:cNvPr id="4" name="Picture 3" descr="VHA Live Whole Health Graphic">
            <a:extLst>
              <a:ext uri="{FF2B5EF4-FFF2-40B4-BE49-F238E27FC236}">
                <a16:creationId xmlns:a16="http://schemas.microsoft.com/office/drawing/2014/main" id="{B9DE6CE6-6E91-DD47-9252-9C54413D81C1}"/>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7" name="Picture 6" descr="Logo and seal for the U.S. Department of Veterans Affairs, Veterans Health Administration">
            <a:extLst>
              <a:ext uri="{FF2B5EF4-FFF2-40B4-BE49-F238E27FC236}">
                <a16:creationId xmlns:a16="http://schemas.microsoft.com/office/drawing/2014/main" id="{CB2821ED-7562-AE4B-9C26-CB81F27CF222}"/>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376319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A37B47-9D99-B34C-B4E0-C6553B4D6273}"/>
              </a:ext>
            </a:extLst>
          </p:cNvPr>
          <p:cNvPicPr>
            <a:picLocks noChangeAspect="1"/>
          </p:cNvPicPr>
          <p:nvPr userDrawn="1"/>
        </p:nvPicPr>
        <p:blipFill>
          <a:blip r:embed="rId2"/>
          <a:srcRect/>
          <a:stretch/>
        </p:blipFill>
        <p:spPr>
          <a:xfrm>
            <a:off x="5419" y="3048"/>
            <a:ext cx="12181162" cy="6851904"/>
          </a:xfrm>
          <a:prstGeom prst="rect">
            <a:avLst/>
          </a:prstGeom>
        </p:spPr>
      </p:pic>
      <p:sp>
        <p:nvSpPr>
          <p:cNvPr id="2" name="Title 1"/>
          <p:cNvSpPr>
            <a:spLocks noGrp="1"/>
          </p:cNvSpPr>
          <p:nvPr>
            <p:ph type="title" hasCustomPrompt="1"/>
          </p:nvPr>
        </p:nvSpPr>
        <p:spPr>
          <a:xfrm>
            <a:off x="838200" y="5288205"/>
            <a:ext cx="10515600" cy="415909"/>
          </a:xfrm>
        </p:spPr>
        <p:txBody>
          <a:bodyPr anchor="t">
            <a:normAutofit/>
          </a:bodyPr>
          <a:lstStyle>
            <a:lvl1pPr algn="ctr">
              <a:defRPr sz="2200" b="1" i="0">
                <a:solidFill>
                  <a:srgbClr val="0083BE"/>
                </a:solidFill>
                <a:latin typeface="Calibri" panose="020F0502020204030204" pitchFamily="34" charset="0"/>
                <a:cs typeface="Calibri" panose="020F0502020204030204" pitchFamily="34" charset="0"/>
              </a:defRPr>
            </a:lvl1pPr>
          </a:lstStyle>
          <a:p>
            <a:r>
              <a:rPr lang="en-US"/>
              <a:t>Click To Edit Image Title, 22pt Calibri Bold, Color: RGB 0,131,190 </a:t>
            </a:r>
          </a:p>
        </p:txBody>
      </p:sp>
      <p:sp>
        <p:nvSpPr>
          <p:cNvPr id="3" name="Content Placeholder 2"/>
          <p:cNvSpPr>
            <a:spLocks noGrp="1"/>
          </p:cNvSpPr>
          <p:nvPr>
            <p:ph idx="1" hasCustomPrompt="1"/>
          </p:nvPr>
        </p:nvSpPr>
        <p:spPr>
          <a:xfrm>
            <a:off x="838200" y="504106"/>
            <a:ext cx="10524893" cy="4742808"/>
          </a:xfrm>
        </p:spPr>
        <p:txBody>
          <a:bodyPr/>
          <a:lstStyle>
            <a:lvl1pPr marL="0" indent="0">
              <a:buFontTx/>
              <a:buNone/>
              <a:defRPr>
                <a:solidFill>
                  <a:schemeClr val="tx2"/>
                </a:solidFill>
              </a:defRPr>
            </a:lvl1pPr>
            <a:lvl2pPr>
              <a:buClr>
                <a:srgbClr val="003F72"/>
              </a:buClr>
              <a:defRPr/>
            </a:lvl2pPr>
          </a:lstStyle>
          <a:p>
            <a:pPr lvl="0"/>
            <a:r>
              <a:rPr lang="en-US"/>
              <a:t>Click To Place Image</a:t>
            </a:r>
          </a:p>
        </p:txBody>
      </p:sp>
      <p:sp>
        <p:nvSpPr>
          <p:cNvPr id="6" name="Slide Number Placeholder 5">
            <a:extLst>
              <a:ext uri="{FF2B5EF4-FFF2-40B4-BE49-F238E27FC236}">
                <a16:creationId xmlns:a16="http://schemas.microsoft.com/office/drawing/2014/main" id="{B5EC2367-8F44-D744-9189-CAE5EF90F3DF}"/>
              </a:ext>
            </a:extLst>
          </p:cNvPr>
          <p:cNvSpPr txBox="1">
            <a:spLocks/>
          </p:cNvSpPr>
          <p:nvPr userDrawn="1"/>
        </p:nvSpPr>
        <p:spPr>
          <a:xfrm>
            <a:off x="5538216" y="6492876"/>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000" smtClean="0">
                <a:solidFill>
                  <a:srgbClr val="003F72"/>
                </a:solidFill>
              </a:rPr>
              <a:pPr/>
              <a:t>‹#›</a:t>
            </a:fld>
            <a:endParaRPr lang="en-US" sz="1000">
              <a:solidFill>
                <a:srgbClr val="003F72"/>
              </a:solidFill>
            </a:endParaRPr>
          </a:p>
        </p:txBody>
      </p:sp>
    </p:spTree>
    <p:extLst>
      <p:ext uri="{BB962C8B-B14F-4D97-AF65-F5344CB8AC3E}">
        <p14:creationId xmlns:p14="http://schemas.microsoft.com/office/powerpoint/2010/main" val="4004017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29431-BE83-804C-A6B1-57527B708A4F}"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B86BF-3DE8-0E4B-BC91-9D953B89E9C3}" type="slidenum">
              <a:rPr lang="en-US" smtClean="0"/>
              <a:t>‹#›</a:t>
            </a:fld>
            <a:endParaRPr lang="en-US"/>
          </a:p>
        </p:txBody>
      </p:sp>
    </p:spTree>
    <p:extLst>
      <p:ext uri="{BB962C8B-B14F-4D97-AF65-F5344CB8AC3E}">
        <p14:creationId xmlns:p14="http://schemas.microsoft.com/office/powerpoint/2010/main" val="318226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4E5FD8-B71B-452A-936A-2690B8F6F124}"/>
              </a:ext>
            </a:extLst>
          </p:cNvPr>
          <p:cNvSpPr>
            <a:spLocks noGrp="1"/>
          </p:cNvSpPr>
          <p:nvPr>
            <p:ph type="ctrTitle"/>
          </p:nvPr>
        </p:nvSpPr>
        <p:spPr>
          <a:xfrm>
            <a:off x="914400" y="2054226"/>
            <a:ext cx="10363200" cy="1470025"/>
          </a:xfrm>
        </p:spPr>
        <p:txBody>
          <a:bodyPr/>
          <a:lstStyle>
            <a:lvl1pPr algn="ctr">
              <a:defRPr sz="3600">
                <a:solidFill>
                  <a:schemeClr val="tx1"/>
                </a:solidFill>
                <a:latin typeface="Calibri Light (Headings)"/>
                <a:cs typeface="Calibri" panose="020F050202020403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4A9B360C-1FE9-491C-AC66-FA34A808A4C6}"/>
              </a:ext>
            </a:extLst>
          </p:cNvPr>
          <p:cNvSpPr>
            <a:spLocks noGrp="1"/>
          </p:cNvSpPr>
          <p:nvPr>
            <p:ph type="subTitle" idx="1"/>
          </p:nvPr>
        </p:nvSpPr>
        <p:spPr>
          <a:xfrm>
            <a:off x="1828800" y="38100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Slide Number Placeholder 3">
            <a:extLst>
              <a:ext uri="{FF2B5EF4-FFF2-40B4-BE49-F238E27FC236}">
                <a16:creationId xmlns:a16="http://schemas.microsoft.com/office/drawing/2014/main" id="{EE68706C-4B4D-4E31-BF75-1E7F4D4F9184}"/>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196389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Bullet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3" name="Content Placeholder 2"/>
          <p:cNvSpPr>
            <a:spLocks noGrp="1"/>
          </p:cNvSpPr>
          <p:nvPr>
            <p:ph idx="1" hasCustomPrompt="1"/>
          </p:nvPr>
        </p:nvSpPr>
        <p:spPr>
          <a:xfrm>
            <a:off x="626326" y="1726447"/>
            <a:ext cx="11043160" cy="4238924"/>
          </a:xfrm>
          <a:prstGeom prst="rect">
            <a:avLst/>
          </a:prstGeom>
        </p:spPr>
        <p:txBody>
          <a:bodyPr>
            <a:normAutofit/>
          </a:bodyPr>
          <a:lstStyle>
            <a:lvl1pPr>
              <a:buClr>
                <a:srgbClr val="0083BE"/>
              </a:buClr>
              <a:defRPr sz="2200">
                <a:solidFill>
                  <a:schemeClr val="tx1"/>
                </a:solidFill>
              </a:defRPr>
            </a:lvl1pPr>
            <a:lvl2pPr marL="685800" indent="-228600">
              <a:buClr>
                <a:srgbClr val="0083BE"/>
              </a:buClr>
              <a:buSzPct val="80000"/>
              <a:buFont typeface="Courier New" panose="02070309020205020404" pitchFamily="49" charset="0"/>
              <a:buChar char="o"/>
              <a:defRPr sz="2200">
                <a:solidFill>
                  <a:schemeClr val="tx1"/>
                </a:solidFill>
              </a:defRPr>
            </a:lvl2pPr>
            <a:lvl3pPr marL="1143000" indent="-228600">
              <a:buClr>
                <a:srgbClr val="0083BE"/>
              </a:buClr>
              <a:buFont typeface="Wingdings" pitchFamily="2" charset="2"/>
              <a:buChar char="§"/>
              <a:defRPr sz="2200">
                <a:solidFill>
                  <a:schemeClr val="tx1"/>
                </a:solidFill>
              </a:defRPr>
            </a:lvl3pPr>
            <a:lvl4pPr marL="1600200" indent="-228600">
              <a:buClr>
                <a:srgbClr val="0083BE"/>
              </a:buClr>
              <a:buFont typeface="Monaco" pitchFamily="2" charset="77"/>
              <a:buChar char="⎼"/>
              <a:defRPr sz="2200">
                <a:solidFill>
                  <a:schemeClr val="tx1"/>
                </a:solidFill>
              </a:defRPr>
            </a:lvl4pPr>
            <a:lvl5pPr>
              <a:buClr>
                <a:schemeClr val="accent1"/>
              </a:buClr>
              <a:defRPr sz="2200">
                <a:solidFill>
                  <a:schemeClr val="tx2"/>
                </a:solidFill>
              </a:defRPr>
            </a:lvl5pPr>
          </a:lstStyle>
          <a:p>
            <a:pPr lvl="0"/>
            <a:r>
              <a:rPr lang="en-US"/>
              <a:t>Text no smaller than 18pt, Calibri Regular</a:t>
            </a:r>
          </a:p>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743F3AC-A548-404C-ACB8-F29684EAB3D7}"/>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sp>
        <p:nvSpPr>
          <p:cNvPr id="10" name="Text Placeholder 3">
            <a:extLst>
              <a:ext uri="{FF2B5EF4-FFF2-40B4-BE49-F238E27FC236}">
                <a16:creationId xmlns:a16="http://schemas.microsoft.com/office/drawing/2014/main" id="{E9BFAA29-ECC7-9C43-9090-F34226E5F815}"/>
              </a:ext>
            </a:extLst>
          </p:cNvPr>
          <p:cNvSpPr>
            <a:spLocks noGrp="1"/>
          </p:cNvSpPr>
          <p:nvPr>
            <p:ph type="body" sz="quarter" idx="14" hasCustomPrompt="1"/>
          </p:nvPr>
        </p:nvSpPr>
        <p:spPr>
          <a:xfrm>
            <a:off x="650875" y="350729"/>
            <a:ext cx="10008774" cy="1104256"/>
          </a:xfrm>
          <a:prstGeom prst="rect">
            <a:avLst/>
          </a:prstGeom>
        </p:spPr>
        <p:txBody>
          <a:bodyPr/>
          <a:lstStyle>
            <a:lvl1pPr marL="0" indent="0">
              <a:buNone/>
              <a:defRPr sz="3000" baseline="0">
                <a:solidFill>
                  <a:schemeClr val="bg1"/>
                </a:solidFill>
              </a:defRPr>
            </a:lvl1pPr>
          </a:lstStyle>
          <a:p>
            <a:r>
              <a:rPr lang="en-US" sz="2800" b="1" i="0">
                <a:solidFill>
                  <a:schemeClr val="bg1"/>
                </a:solidFill>
                <a:latin typeface="Calibri" panose="020F0502020204030204" pitchFamily="34" charset="0"/>
                <a:cs typeface="Calibri" panose="020F0502020204030204" pitchFamily="34" charset="0"/>
              </a:rPr>
              <a:t>Click To Insert Title • Text boxes can move to accommodate content • Size 30pt, Calibri Bold, RGB 255,255,255</a:t>
            </a:r>
          </a:p>
        </p:txBody>
      </p:sp>
      <p:pic>
        <p:nvPicPr>
          <p:cNvPr id="7" name="Picture 6" descr="VHA Live Whole Health Graphic">
            <a:extLst>
              <a:ext uri="{FF2B5EF4-FFF2-40B4-BE49-F238E27FC236}">
                <a16:creationId xmlns:a16="http://schemas.microsoft.com/office/drawing/2014/main" id="{C5A32CEF-8C91-954D-81BF-7400F5A01BF4}"/>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9" name="Picture 8" descr="Logo and seal for the U.S. Department of Veterans Affairs, Veterans Health Administration">
            <a:extLst>
              <a:ext uri="{FF2B5EF4-FFF2-40B4-BE49-F238E27FC236}">
                <a16:creationId xmlns:a16="http://schemas.microsoft.com/office/drawing/2014/main" id="{7B121D7B-2B5C-9A40-ACFB-6A195317BB59}"/>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349769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97CD0D-9D24-4E17-9281-0BBAEBEB0C35}"/>
              </a:ext>
            </a:extLst>
          </p:cNvPr>
          <p:cNvSpPr>
            <a:spLocks noGrp="1"/>
          </p:cNvSpPr>
          <p:nvPr>
            <p:ph type="title"/>
          </p:nvPr>
        </p:nvSpPr>
        <p:spPr>
          <a:xfrm>
            <a:off x="609600" y="685800"/>
            <a:ext cx="10972800" cy="609600"/>
          </a:xfrm>
        </p:spPr>
        <p:txBody>
          <a:bodyPr anchor="ctr">
            <a:normAutofit/>
          </a:bodyPr>
          <a:lstStyle>
            <a:lvl1pPr algn="ctr">
              <a:lnSpc>
                <a:spcPct val="100000"/>
              </a:lnSpc>
              <a:defRPr sz="3600">
                <a:solidFill>
                  <a:schemeClr val="tx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8FA0B8C5-B07C-46B2-A194-575A20C3A248}"/>
              </a:ext>
            </a:extLst>
          </p:cNvPr>
          <p:cNvSpPr>
            <a:spLocks noGrp="1"/>
          </p:cNvSpPr>
          <p:nvPr>
            <p:ph sz="half" idx="1"/>
          </p:nvPr>
        </p:nvSpPr>
        <p:spPr>
          <a:xfrm>
            <a:off x="609600" y="1417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4308AFC-87C4-4334-9E08-7DEAE8E42BD1}"/>
              </a:ext>
            </a:extLst>
          </p:cNvPr>
          <p:cNvSpPr>
            <a:spLocks noGrp="1"/>
          </p:cNvSpPr>
          <p:nvPr>
            <p:ph sz="half" idx="2"/>
          </p:nvPr>
        </p:nvSpPr>
        <p:spPr>
          <a:xfrm>
            <a:off x="6197600" y="1417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FC86AF11-9946-4525-8A0C-602E2088A1F4}"/>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1260843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8B90B0-575F-47AD-B46D-111D89FE70F1}"/>
              </a:ext>
            </a:extLst>
          </p:cNvPr>
          <p:cNvSpPr>
            <a:spLocks noGrp="1"/>
          </p:cNvSpPr>
          <p:nvPr>
            <p:ph type="title"/>
          </p:nvPr>
        </p:nvSpPr>
        <p:spPr>
          <a:xfrm>
            <a:off x="609600" y="670720"/>
            <a:ext cx="10972800" cy="823119"/>
          </a:xfrm>
        </p:spPr>
        <p:txBody>
          <a:bodyPr/>
          <a:lstStyle>
            <a:lvl1pPr algn="ctr">
              <a:defRPr>
                <a:solidFill>
                  <a:schemeClr val="tx1"/>
                </a:solidFill>
              </a:defRPr>
            </a:lvl1pPr>
          </a:lstStyle>
          <a:p>
            <a:r>
              <a:rPr lang="en-US"/>
              <a:t>Click to edit Master title style</a:t>
            </a:r>
          </a:p>
        </p:txBody>
      </p:sp>
      <p:sp>
        <p:nvSpPr>
          <p:cNvPr id="7" name="Text Placeholder 2">
            <a:extLst>
              <a:ext uri="{FF2B5EF4-FFF2-40B4-BE49-F238E27FC236}">
                <a16:creationId xmlns:a16="http://schemas.microsoft.com/office/drawing/2014/main" id="{A9805BF6-A82B-48DB-BA27-A65866F7AB37}"/>
              </a:ext>
            </a:extLst>
          </p:cNvPr>
          <p:cNvSpPr>
            <a:spLocks noGrp="1"/>
          </p:cNvSpPr>
          <p:nvPr>
            <p:ph type="body" idx="1"/>
          </p:nvPr>
        </p:nvSpPr>
        <p:spPr>
          <a:xfrm>
            <a:off x="609600" y="1493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B958CFB5-9C9E-4603-BCE3-4E08E1683E61}"/>
              </a:ext>
            </a:extLst>
          </p:cNvPr>
          <p:cNvSpPr>
            <a:spLocks noGrp="1"/>
          </p:cNvSpPr>
          <p:nvPr>
            <p:ph sz="half" idx="2"/>
          </p:nvPr>
        </p:nvSpPr>
        <p:spPr>
          <a:xfrm>
            <a:off x="609600" y="21447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A2173B90-24B7-4B96-B283-20472BB320C7}"/>
              </a:ext>
            </a:extLst>
          </p:cNvPr>
          <p:cNvSpPr>
            <a:spLocks noGrp="1"/>
          </p:cNvSpPr>
          <p:nvPr>
            <p:ph type="body" sz="quarter" idx="3"/>
          </p:nvPr>
        </p:nvSpPr>
        <p:spPr>
          <a:xfrm>
            <a:off x="6193368" y="1493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F1D4FD36-5480-4B06-8B6D-A45481E7D6B8}"/>
              </a:ext>
            </a:extLst>
          </p:cNvPr>
          <p:cNvSpPr>
            <a:spLocks noGrp="1"/>
          </p:cNvSpPr>
          <p:nvPr>
            <p:ph sz="quarter" idx="4"/>
          </p:nvPr>
        </p:nvSpPr>
        <p:spPr>
          <a:xfrm>
            <a:off x="6193368" y="21447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a:extLst>
              <a:ext uri="{FF2B5EF4-FFF2-40B4-BE49-F238E27FC236}">
                <a16:creationId xmlns:a16="http://schemas.microsoft.com/office/drawing/2014/main" id="{FB6AC470-2631-45C2-B09D-E2D46B3F8186}"/>
              </a:ext>
            </a:extLst>
          </p:cNvPr>
          <p:cNvSpPr>
            <a:spLocks noGrp="1"/>
          </p:cNvSpPr>
          <p:nvPr>
            <p:ph type="sldNum" sz="quarter" idx="10"/>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152544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609600" y="685800"/>
            <a:ext cx="10972800" cy="731838"/>
          </a:xfrm>
        </p:spPr>
        <p:txBody>
          <a:bodyPr/>
          <a:lstStyle>
            <a:lvl1pPr algn="ctr">
              <a:defRPr>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407344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AE26A74-C4E1-4EDB-B760-273420CBB85D}"/>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593597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EC784B-6DFD-4590-9012-42C4CEF677E9}"/>
              </a:ext>
            </a:extLst>
          </p:cNvPr>
          <p:cNvSpPr>
            <a:spLocks noGrp="1"/>
          </p:cNvSpPr>
          <p:nvPr>
            <p:ph type="title"/>
          </p:nvPr>
        </p:nvSpPr>
        <p:spPr>
          <a:xfrm>
            <a:off x="609601" y="762000"/>
            <a:ext cx="4011084" cy="1162050"/>
          </a:xfrm>
        </p:spPr>
        <p:txBody>
          <a:bodyPr anchor="b"/>
          <a:lstStyle>
            <a:lvl1pPr algn="l">
              <a:defRPr sz="2000" b="1">
                <a:solidFill>
                  <a:schemeClr val="tx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46D8870B-6B4E-4085-8958-BDADF1DFC44A}"/>
              </a:ext>
            </a:extLst>
          </p:cNvPr>
          <p:cNvSpPr>
            <a:spLocks noGrp="1"/>
          </p:cNvSpPr>
          <p:nvPr>
            <p:ph idx="1"/>
          </p:nvPr>
        </p:nvSpPr>
        <p:spPr>
          <a:xfrm>
            <a:off x="4766733" y="762001"/>
            <a:ext cx="6815667" cy="5213350"/>
          </a:xfrm>
        </p:spPr>
        <p:txBody>
          <a:bodyPr/>
          <a:lstStyle>
            <a:lvl1pPr>
              <a:defRPr sz="28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7BFDD5AC-BF31-48C9-A7B0-D63A76D9A52A}"/>
              </a:ext>
            </a:extLst>
          </p:cNvPr>
          <p:cNvSpPr>
            <a:spLocks noGrp="1"/>
          </p:cNvSpPr>
          <p:nvPr>
            <p:ph type="body" sz="half" idx="2"/>
          </p:nvPr>
        </p:nvSpPr>
        <p:spPr>
          <a:xfrm>
            <a:off x="609601" y="1924051"/>
            <a:ext cx="4011084" cy="40513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3">
            <a:extLst>
              <a:ext uri="{FF2B5EF4-FFF2-40B4-BE49-F238E27FC236}">
                <a16:creationId xmlns:a16="http://schemas.microsoft.com/office/drawing/2014/main" id="{86966218-1EE7-4C20-870A-99D457537496}"/>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94953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69E5AF-F234-470C-9DE8-4280D66A20D7}"/>
              </a:ext>
            </a:extLst>
          </p:cNvPr>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8676F200-A676-4F3E-9345-E4C854A68780}"/>
              </a:ext>
            </a:extLst>
          </p:cNvPr>
          <p:cNvSpPr>
            <a:spLocks noGrp="1"/>
          </p:cNvSpPr>
          <p:nvPr>
            <p:ph type="pic" idx="1"/>
          </p:nvPr>
        </p:nvSpPr>
        <p:spPr>
          <a:xfrm>
            <a:off x="2389717" y="685800"/>
            <a:ext cx="7315200" cy="4041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a:extLst>
              <a:ext uri="{FF2B5EF4-FFF2-40B4-BE49-F238E27FC236}">
                <a16:creationId xmlns:a16="http://schemas.microsoft.com/office/drawing/2014/main" id="{D8CC0A70-9D39-4CEC-B24F-2378B24F911B}"/>
              </a:ext>
            </a:extLst>
          </p:cNvPr>
          <p:cNvSpPr>
            <a:spLocks noGrp="1"/>
          </p:cNvSpPr>
          <p:nvPr>
            <p:ph type="body" sz="half" idx="2"/>
          </p:nvPr>
        </p:nvSpPr>
        <p:spPr>
          <a:xfrm>
            <a:off x="2389717" y="5367338"/>
            <a:ext cx="73152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a:extLst>
              <a:ext uri="{FF2B5EF4-FFF2-40B4-BE49-F238E27FC236}">
                <a16:creationId xmlns:a16="http://schemas.microsoft.com/office/drawing/2014/main" id="{DF703FA3-31B8-4523-AA99-0068D8107B59}"/>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174595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254000" y="3886200"/>
            <a:ext cx="10972800" cy="731838"/>
          </a:xfrm>
        </p:spPr>
        <p:txBody>
          <a:bodyPr/>
          <a:lstStyle>
            <a:lvl1pPr algn="l">
              <a:defRPr b="1">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710123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A85C-AB89-497B-B718-75DF58055152}"/>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609600" y="1265238"/>
            <a:ext cx="109728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1426747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D17B43-F555-4971-9FAD-475D69F19ADA}"/>
              </a:ext>
            </a:extLst>
          </p:cNvPr>
          <p:cNvSpPr>
            <a:spLocks noGrp="1"/>
          </p:cNvSpPr>
          <p:nvPr>
            <p:ph type="body" idx="10" hasCustomPrompt="1"/>
          </p:nvPr>
        </p:nvSpPr>
        <p:spPr>
          <a:xfrm>
            <a:off x="963084" y="4138614"/>
            <a:ext cx="10363200" cy="1500187"/>
          </a:xfrm>
        </p:spPr>
        <p:txBody>
          <a:bodyPr anchor="t">
            <a:normAutofit/>
          </a:bodyPr>
          <a:lstStyle>
            <a:lvl1pPr marL="0" indent="0">
              <a:buNone/>
              <a:defRPr sz="3600">
                <a:solidFill>
                  <a:schemeClr val="tx1"/>
                </a:solidFill>
                <a:latin typeface="Calibri (Heading)"/>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TITLE STYLE</a:t>
            </a:r>
          </a:p>
        </p:txBody>
      </p:sp>
      <p:sp>
        <p:nvSpPr>
          <p:cNvPr id="7" name="Text Placeholder 2">
            <a:extLst>
              <a:ext uri="{FF2B5EF4-FFF2-40B4-BE49-F238E27FC236}">
                <a16:creationId xmlns:a16="http://schemas.microsoft.com/office/drawing/2014/main" id="{58326922-220E-4EC3-89F8-782782BCB2C0}"/>
              </a:ext>
            </a:extLst>
          </p:cNvPr>
          <p:cNvSpPr>
            <a:spLocks noGrp="1"/>
          </p:cNvSpPr>
          <p:nvPr>
            <p:ph type="body" idx="1"/>
          </p:nvPr>
        </p:nvSpPr>
        <p:spPr>
          <a:xfrm>
            <a:off x="963084" y="2590801"/>
            <a:ext cx="10363200" cy="1500187"/>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3">
            <a:extLst>
              <a:ext uri="{FF2B5EF4-FFF2-40B4-BE49-F238E27FC236}">
                <a16:creationId xmlns:a16="http://schemas.microsoft.com/office/drawing/2014/main" id="{2F4E8164-C12D-4F26-8768-6FDEDAA62B51}"/>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723050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304800" y="-21771"/>
            <a:ext cx="11480800" cy="67709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46F48B1-7BC3-4A7B-9F48-793D8612DDE5}"/>
              </a:ext>
            </a:extLst>
          </p:cNvPr>
          <p:cNvSpPr>
            <a:spLocks noGrp="1"/>
          </p:cNvSpPr>
          <p:nvPr>
            <p:ph idx="1"/>
          </p:nvPr>
        </p:nvSpPr>
        <p:spPr>
          <a:xfrm>
            <a:off x="304800" y="838201"/>
            <a:ext cx="11480800" cy="502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65A9B036-5FE2-4A79-9C97-083A0963761B}"/>
              </a:ext>
            </a:extLst>
          </p:cNvPr>
          <p:cNvSpPr>
            <a:spLocks noGrp="1"/>
          </p:cNvSpPr>
          <p:nvPr>
            <p:ph type="sldNum" sz="quarter" idx="4"/>
          </p:nvPr>
        </p:nvSpPr>
        <p:spPr>
          <a:xfrm>
            <a:off x="114300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1445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edia / Video Slide 2">
    <p:bg>
      <p:bgPr>
        <a:solidFill>
          <a:schemeClr val="bg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B0F2E64-6731-1545-B287-4D91F758516A}"/>
              </a:ext>
            </a:extLst>
          </p:cNvPr>
          <p:cNvSpPr txBox="1">
            <a:spLocks/>
          </p:cNvSpPr>
          <p:nvPr userDrawn="1"/>
        </p:nvSpPr>
        <p:spPr>
          <a:xfrm>
            <a:off x="5538216" y="6492876"/>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a:solidFill>
                <a:srgbClr val="003F72"/>
              </a:solidFill>
            </a:endParaRPr>
          </a:p>
        </p:txBody>
      </p:sp>
      <p:sp>
        <p:nvSpPr>
          <p:cNvPr id="10" name="Media Placeholder 9">
            <a:extLst>
              <a:ext uri="{FF2B5EF4-FFF2-40B4-BE49-F238E27FC236}">
                <a16:creationId xmlns:a16="http://schemas.microsoft.com/office/drawing/2014/main" id="{70F19F6E-1AB7-8E46-A2E1-01B247BB0DC1}"/>
              </a:ext>
            </a:extLst>
          </p:cNvPr>
          <p:cNvSpPr>
            <a:spLocks noGrp="1"/>
          </p:cNvSpPr>
          <p:nvPr>
            <p:ph type="media" sz="quarter" idx="10" hasCustomPrompt="1"/>
          </p:nvPr>
        </p:nvSpPr>
        <p:spPr>
          <a:xfrm>
            <a:off x="0" y="0"/>
            <a:ext cx="12192000" cy="6858000"/>
          </a:xfrm>
          <a:prstGeom prst="rect">
            <a:avLst/>
          </a:prstGeom>
          <a:ln>
            <a:noFill/>
          </a:ln>
        </p:spPr>
        <p:txBody>
          <a:bodyPr/>
          <a:lstStyle/>
          <a:p>
            <a:r>
              <a:rPr lang="en-US"/>
              <a:t>Click Icon to Add Media</a:t>
            </a:r>
          </a:p>
        </p:txBody>
      </p:sp>
      <p:sp>
        <p:nvSpPr>
          <p:cNvPr id="4" name="Slide Number Placeholder 5">
            <a:extLst>
              <a:ext uri="{FF2B5EF4-FFF2-40B4-BE49-F238E27FC236}">
                <a16:creationId xmlns:a16="http://schemas.microsoft.com/office/drawing/2014/main" id="{733A2CA0-F964-D34E-9F7E-8FD6D0181326}"/>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spTree>
    <p:extLst>
      <p:ext uri="{BB962C8B-B14F-4D97-AF65-F5344CB8AC3E}">
        <p14:creationId xmlns:p14="http://schemas.microsoft.com/office/powerpoint/2010/main" val="3252071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53EB-D938-4F90-A300-54D21B94CBE6}"/>
              </a:ext>
            </a:extLst>
          </p:cNvPr>
          <p:cNvSpPr>
            <a:spLocks noGrp="1"/>
          </p:cNvSpPr>
          <p:nvPr>
            <p:ph type="title"/>
          </p:nvPr>
        </p:nvSpPr>
        <p:spPr/>
        <p:txBody>
          <a:bodyPr/>
          <a:lstStyle/>
          <a:p>
            <a:r>
              <a:rPr lang="en-US"/>
              <a:t>Click to edit Master title style</a:t>
            </a:r>
          </a:p>
        </p:txBody>
      </p:sp>
      <p:sp>
        <p:nvSpPr>
          <p:cNvPr id="4" name="Content Placeholder 6">
            <a:extLst>
              <a:ext uri="{FF2B5EF4-FFF2-40B4-BE49-F238E27FC236}">
                <a16:creationId xmlns:a16="http://schemas.microsoft.com/office/drawing/2014/main" id="{D19D2D2C-5BD1-411D-BB57-FB2A522E6D2D}"/>
              </a:ext>
            </a:extLst>
          </p:cNvPr>
          <p:cNvSpPr>
            <a:spLocks noGrp="1"/>
          </p:cNvSpPr>
          <p:nvPr>
            <p:ph idx="1" hasCustomPrompt="1"/>
          </p:nvPr>
        </p:nvSpPr>
        <p:spPr>
          <a:xfrm>
            <a:off x="304800" y="838201"/>
            <a:ext cx="11480800" cy="5029199"/>
          </a:xfrm>
        </p:spPr>
        <p:txBody>
          <a:bodyPr/>
          <a:lstStyle>
            <a:lvl1pPr>
              <a:defRPr/>
            </a:lvl1pPr>
          </a:lstStyle>
          <a:p>
            <a:r>
              <a:rPr lang="en-US"/>
              <a:t>Click to add text</a:t>
            </a:r>
          </a:p>
        </p:txBody>
      </p:sp>
      <p:sp>
        <p:nvSpPr>
          <p:cNvPr id="3" name="Slide Number Placeholder 2">
            <a:extLst>
              <a:ext uri="{FF2B5EF4-FFF2-40B4-BE49-F238E27FC236}">
                <a16:creationId xmlns:a16="http://schemas.microsoft.com/office/drawing/2014/main" id="{97C684A9-6552-4BE4-A4D4-6F71B9142067}"/>
              </a:ext>
            </a:extLst>
          </p:cNvPr>
          <p:cNvSpPr>
            <a:spLocks noGrp="1"/>
          </p:cNvSpPr>
          <p:nvPr>
            <p:ph type="sldNum" sz="quarter" idx="10"/>
          </p:nvPr>
        </p:nvSpPr>
        <p:spPr/>
        <p:txBody>
          <a:bodyPr/>
          <a:lstStyle/>
          <a:p>
            <a:fld id="{9B8B01BA-673E-4211-9E64-C22898E6AF66}" type="slidenum">
              <a:rPr lang="en-US" smtClean="0"/>
              <a:pPr/>
              <a:t>‹#›</a:t>
            </a:fld>
            <a:endParaRPr lang="en-US"/>
          </a:p>
        </p:txBody>
      </p:sp>
    </p:spTree>
    <p:extLst>
      <p:ext uri="{BB962C8B-B14F-4D97-AF65-F5344CB8AC3E}">
        <p14:creationId xmlns:p14="http://schemas.microsoft.com/office/powerpoint/2010/main" val="1509758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0852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6568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5312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807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0193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5565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141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4676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905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A37B47-9D99-B34C-B4E0-C6553B4D62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88718" cy="6851902"/>
          </a:xfrm>
          <a:prstGeom prst="rect">
            <a:avLst/>
          </a:prstGeom>
        </p:spPr>
      </p:pic>
      <p:sp>
        <p:nvSpPr>
          <p:cNvPr id="2" name="Title 1"/>
          <p:cNvSpPr>
            <a:spLocks noGrp="1"/>
          </p:cNvSpPr>
          <p:nvPr>
            <p:ph type="title" hasCustomPrompt="1"/>
          </p:nvPr>
        </p:nvSpPr>
        <p:spPr>
          <a:xfrm>
            <a:off x="650310" y="5520217"/>
            <a:ext cx="10515600" cy="415909"/>
          </a:xfrm>
          <a:prstGeom prst="rect">
            <a:avLst/>
          </a:prstGeom>
        </p:spPr>
        <p:txBody>
          <a:bodyPr anchor="t">
            <a:normAutofit/>
          </a:bodyPr>
          <a:lstStyle>
            <a:lvl1pPr algn="ctr">
              <a:defRPr sz="2200" b="1" i="0">
                <a:solidFill>
                  <a:schemeClr val="tx1">
                    <a:lumMod val="65000"/>
                    <a:lumOff val="35000"/>
                  </a:schemeClr>
                </a:solidFill>
                <a:latin typeface="Calibri" panose="020F0502020204030204" pitchFamily="34" charset="0"/>
                <a:cs typeface="Calibri" panose="020F0502020204030204" pitchFamily="34" charset="0"/>
              </a:defRPr>
            </a:lvl1pPr>
          </a:lstStyle>
          <a:p>
            <a:r>
              <a:rPr lang="en-US"/>
              <a:t>Click To Edit Image Title, 22pt Calibri Bold, Color: RGB 0,89,89 </a:t>
            </a:r>
          </a:p>
        </p:txBody>
      </p:sp>
      <p:sp>
        <p:nvSpPr>
          <p:cNvPr id="3" name="Content Placeholder 2"/>
          <p:cNvSpPr>
            <a:spLocks noGrp="1"/>
          </p:cNvSpPr>
          <p:nvPr>
            <p:ph idx="1" hasCustomPrompt="1"/>
          </p:nvPr>
        </p:nvSpPr>
        <p:spPr>
          <a:xfrm>
            <a:off x="623015" y="1624084"/>
            <a:ext cx="10524893" cy="3807724"/>
          </a:xfrm>
          <a:prstGeom prst="rect">
            <a:avLst/>
          </a:prstGeom>
        </p:spPr>
        <p:txBody>
          <a:bodyPr/>
          <a:lstStyle>
            <a:lvl1pPr marL="0" indent="0">
              <a:buFontTx/>
              <a:buNone/>
              <a:defRPr>
                <a:solidFill>
                  <a:schemeClr val="tx1"/>
                </a:solidFill>
              </a:defRPr>
            </a:lvl1pPr>
            <a:lvl2pPr>
              <a:buClr>
                <a:srgbClr val="003F72"/>
              </a:buClr>
              <a:defRPr/>
            </a:lvl2pPr>
          </a:lstStyle>
          <a:p>
            <a:pPr lvl="0"/>
            <a:r>
              <a:rPr lang="en-US"/>
              <a:t>Click To Place Image</a:t>
            </a:r>
          </a:p>
        </p:txBody>
      </p:sp>
      <p:sp>
        <p:nvSpPr>
          <p:cNvPr id="6" name="Slide Number Placeholder 5">
            <a:extLst>
              <a:ext uri="{FF2B5EF4-FFF2-40B4-BE49-F238E27FC236}">
                <a16:creationId xmlns:a16="http://schemas.microsoft.com/office/drawing/2014/main" id="{B5EC2367-8F44-D744-9189-CAE5EF90F3DF}"/>
              </a:ext>
            </a:extLst>
          </p:cNvPr>
          <p:cNvSpPr txBox="1">
            <a:spLocks/>
          </p:cNvSpPr>
          <p:nvPr userDrawn="1"/>
        </p:nvSpPr>
        <p:spPr>
          <a:xfrm>
            <a:off x="5538216" y="6492876"/>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a:solidFill>
                <a:srgbClr val="003F72"/>
              </a:solidFill>
            </a:endParaRPr>
          </a:p>
        </p:txBody>
      </p:sp>
      <p:sp>
        <p:nvSpPr>
          <p:cNvPr id="8" name="Slide Number Placeholder 5">
            <a:extLst>
              <a:ext uri="{FF2B5EF4-FFF2-40B4-BE49-F238E27FC236}">
                <a16:creationId xmlns:a16="http://schemas.microsoft.com/office/drawing/2014/main" id="{A9E8B9B7-E31F-3542-92B1-B94DA9F5CA55}"/>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sp>
        <p:nvSpPr>
          <p:cNvPr id="10" name="Text Placeholder 3">
            <a:extLst>
              <a:ext uri="{FF2B5EF4-FFF2-40B4-BE49-F238E27FC236}">
                <a16:creationId xmlns:a16="http://schemas.microsoft.com/office/drawing/2014/main" id="{3D509D3A-48BB-D243-BEFF-4827580461E8}"/>
              </a:ext>
            </a:extLst>
          </p:cNvPr>
          <p:cNvSpPr>
            <a:spLocks noGrp="1"/>
          </p:cNvSpPr>
          <p:nvPr>
            <p:ph type="body" sz="quarter" idx="14" hasCustomPrompt="1"/>
          </p:nvPr>
        </p:nvSpPr>
        <p:spPr>
          <a:xfrm>
            <a:off x="623015" y="350729"/>
            <a:ext cx="10008774" cy="1075463"/>
          </a:xfrm>
          <a:prstGeom prst="rect">
            <a:avLst/>
          </a:prstGeom>
        </p:spPr>
        <p:txBody>
          <a:bodyPr/>
          <a:lstStyle>
            <a:lvl1pPr marL="0" indent="0">
              <a:buNone/>
              <a:defRPr sz="3000" baseline="0">
                <a:solidFill>
                  <a:schemeClr val="bg1"/>
                </a:solidFill>
              </a:defRPr>
            </a:lvl1pPr>
          </a:lstStyle>
          <a:p>
            <a:r>
              <a:rPr lang="en-US" sz="2800" b="1" i="0">
                <a:solidFill>
                  <a:schemeClr val="bg1"/>
                </a:solidFill>
                <a:latin typeface="Calibri" panose="020F0502020204030204" pitchFamily="34" charset="0"/>
                <a:cs typeface="Calibri" panose="020F0502020204030204" pitchFamily="34" charset="0"/>
              </a:rPr>
              <a:t>Click To Insert Title • Text boxes can move to accommodate content • Size 30pt, Calibri Bold, RGB 255,255,255</a:t>
            </a:r>
          </a:p>
        </p:txBody>
      </p:sp>
      <p:pic>
        <p:nvPicPr>
          <p:cNvPr id="9" name="Picture 8" descr="VHA Live Whole Health Graphic">
            <a:extLst>
              <a:ext uri="{FF2B5EF4-FFF2-40B4-BE49-F238E27FC236}">
                <a16:creationId xmlns:a16="http://schemas.microsoft.com/office/drawing/2014/main" id="{9D066CF6-A32E-304B-96AA-3D8C3DE54B07}"/>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11" name="Picture 10" descr="Logo and seal for the U.S. Department of Veterans Affairs, Veterans Health Administration">
            <a:extLst>
              <a:ext uri="{FF2B5EF4-FFF2-40B4-BE49-F238E27FC236}">
                <a16:creationId xmlns:a16="http://schemas.microsoft.com/office/drawing/2014/main" id="{30153DD9-BDBF-5C4C-AAA4-2A5255DC3385}"/>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2060078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159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917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3" name="Content Placeholder 2"/>
          <p:cNvSpPr>
            <a:spLocks noGrp="1"/>
          </p:cNvSpPr>
          <p:nvPr>
            <p:ph idx="1" hasCustomPrompt="1"/>
          </p:nvPr>
        </p:nvSpPr>
        <p:spPr>
          <a:xfrm>
            <a:off x="626327" y="1696111"/>
            <a:ext cx="5095240" cy="4182175"/>
          </a:xfrm>
          <a:prstGeom prst="rect">
            <a:avLst/>
          </a:prstGeom>
        </p:spPr>
        <p:txBody>
          <a:bodyPr>
            <a:normAutofit/>
          </a:bodyPr>
          <a:lstStyle>
            <a:lvl1pPr marL="342900" indent="-342900">
              <a:buClr>
                <a:srgbClr val="0083BE"/>
              </a:buClr>
              <a:buFont typeface="Arial" panose="020B0604020202020204" pitchFamily="34" charset="0"/>
              <a:buChar char="•"/>
              <a:defRPr sz="2200">
                <a:solidFill>
                  <a:schemeClr val="tx1"/>
                </a:solidFill>
              </a:defRPr>
            </a:lvl1pPr>
            <a:lvl2pPr marL="685800" indent="-228600">
              <a:buClr>
                <a:srgbClr val="0083BE"/>
              </a:buClr>
              <a:buSzPct val="80000"/>
              <a:buFont typeface="Courier New" panose="02070309020205020404" pitchFamily="49" charset="0"/>
              <a:buChar char="o"/>
              <a:defRPr sz="2200">
                <a:solidFill>
                  <a:schemeClr val="tx1"/>
                </a:solidFill>
              </a:defRPr>
            </a:lvl2pPr>
            <a:lvl3pPr marL="1143000" indent="-228600">
              <a:buClr>
                <a:srgbClr val="0083BE"/>
              </a:buClr>
              <a:buFont typeface="Wingdings" pitchFamily="2" charset="2"/>
              <a:buChar char="§"/>
              <a:defRPr sz="2200">
                <a:solidFill>
                  <a:schemeClr val="tx1"/>
                </a:solidFill>
              </a:defRPr>
            </a:lvl3pPr>
            <a:lvl4pPr marL="1600200" indent="-228600">
              <a:buClr>
                <a:srgbClr val="0083BE"/>
              </a:buClr>
              <a:buFont typeface="Apple Symbols" panose="02000000000000000000" pitchFamily="2" charset="-79"/>
              <a:buChar char="⎼"/>
              <a:defRPr sz="2200">
                <a:solidFill>
                  <a:schemeClr val="tx1"/>
                </a:solidFill>
              </a:defRPr>
            </a:lvl4pPr>
            <a:lvl5pPr>
              <a:defRPr>
                <a:solidFill>
                  <a:schemeClr val="tx1"/>
                </a:solidFill>
              </a:defRPr>
            </a:lvl5pPr>
          </a:lstStyle>
          <a:p>
            <a:pPr lvl="0"/>
            <a:r>
              <a:rPr lang="en-US"/>
              <a:t>Text no smaller than 18pt, Calibri Regular</a:t>
            </a:r>
          </a:p>
          <a:p>
            <a:pPr lvl="0"/>
            <a:endParaRPr lang="en-US"/>
          </a:p>
          <a:p>
            <a:pPr lvl="0"/>
            <a:r>
              <a:rPr lang="en-US"/>
              <a:t>First Level</a:t>
            </a:r>
          </a:p>
          <a:p>
            <a:pPr lvl="1"/>
            <a:r>
              <a:rPr lang="en-US"/>
              <a:t>Second level</a:t>
            </a:r>
          </a:p>
          <a:p>
            <a:pPr lvl="2"/>
            <a:r>
              <a:rPr lang="en-US"/>
              <a:t>Third level</a:t>
            </a:r>
          </a:p>
          <a:p>
            <a:pPr lvl="3"/>
            <a:r>
              <a:rPr lang="en-US"/>
              <a:t>Fourth level</a:t>
            </a:r>
          </a:p>
        </p:txBody>
      </p:sp>
      <p:sp>
        <p:nvSpPr>
          <p:cNvPr id="7" name="Content Placeholder 2">
            <a:extLst>
              <a:ext uri="{FF2B5EF4-FFF2-40B4-BE49-F238E27FC236}">
                <a16:creationId xmlns:a16="http://schemas.microsoft.com/office/drawing/2014/main" id="{EF383A4C-A2F8-BF49-B606-69329284EA1C}"/>
              </a:ext>
            </a:extLst>
          </p:cNvPr>
          <p:cNvSpPr>
            <a:spLocks noGrp="1"/>
          </p:cNvSpPr>
          <p:nvPr>
            <p:ph idx="13" hasCustomPrompt="1"/>
          </p:nvPr>
        </p:nvSpPr>
        <p:spPr>
          <a:xfrm>
            <a:off x="6392375" y="1696111"/>
            <a:ext cx="5095240" cy="4182175"/>
          </a:xfrm>
          <a:prstGeom prst="rect">
            <a:avLst/>
          </a:prstGeom>
        </p:spPr>
        <p:txBody>
          <a:bodyPr>
            <a:normAutofit/>
          </a:bodyPr>
          <a:lstStyle>
            <a:lvl1pPr marL="0" indent="0">
              <a:buFontTx/>
              <a:buNone/>
              <a:defRPr sz="2200">
                <a:solidFill>
                  <a:schemeClr val="tx1"/>
                </a:solidFill>
              </a:defRPr>
            </a:lvl1pPr>
            <a:lvl2pPr>
              <a:buClr>
                <a:srgbClr val="003F72"/>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Place Image</a:t>
            </a:r>
          </a:p>
        </p:txBody>
      </p:sp>
      <p:sp>
        <p:nvSpPr>
          <p:cNvPr id="11" name="Slide Number Placeholder 5">
            <a:extLst>
              <a:ext uri="{FF2B5EF4-FFF2-40B4-BE49-F238E27FC236}">
                <a16:creationId xmlns:a16="http://schemas.microsoft.com/office/drawing/2014/main" id="{F975DB10-B9D7-0641-8D39-FDF873DFE99B}"/>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sp>
        <p:nvSpPr>
          <p:cNvPr id="4" name="Text Placeholder 3">
            <a:extLst>
              <a:ext uri="{FF2B5EF4-FFF2-40B4-BE49-F238E27FC236}">
                <a16:creationId xmlns:a16="http://schemas.microsoft.com/office/drawing/2014/main" id="{8BB3DFAB-FE33-6A45-A80A-53006CBC0157}"/>
              </a:ext>
            </a:extLst>
          </p:cNvPr>
          <p:cNvSpPr>
            <a:spLocks noGrp="1"/>
          </p:cNvSpPr>
          <p:nvPr>
            <p:ph type="body" sz="quarter" idx="14" hasCustomPrompt="1"/>
          </p:nvPr>
        </p:nvSpPr>
        <p:spPr>
          <a:xfrm>
            <a:off x="626327" y="350729"/>
            <a:ext cx="10008774" cy="1085559"/>
          </a:xfrm>
          <a:prstGeom prst="rect">
            <a:avLst/>
          </a:prstGeom>
        </p:spPr>
        <p:txBody>
          <a:bodyPr/>
          <a:lstStyle>
            <a:lvl1pPr marL="0" indent="0">
              <a:buNone/>
              <a:defRPr sz="3000"/>
            </a:lvl1pPr>
          </a:lstStyle>
          <a:p>
            <a:r>
              <a:rPr lang="en-US" sz="2800" b="1" i="0">
                <a:solidFill>
                  <a:schemeClr val="bg1"/>
                </a:solidFill>
                <a:latin typeface="Calibri" panose="020F0502020204030204" pitchFamily="34" charset="0"/>
                <a:cs typeface="Calibri" panose="020F0502020204030204" pitchFamily="34" charset="0"/>
              </a:rPr>
              <a:t>Click To Insert Title • Text boxes can move to accommodate content • Size 30pt, Calibri Bold, RGB 255,255,255</a:t>
            </a:r>
          </a:p>
        </p:txBody>
      </p:sp>
      <p:pic>
        <p:nvPicPr>
          <p:cNvPr id="9" name="Picture 8" descr="VHA Live Whole Health Graphic">
            <a:extLst>
              <a:ext uri="{FF2B5EF4-FFF2-40B4-BE49-F238E27FC236}">
                <a16:creationId xmlns:a16="http://schemas.microsoft.com/office/drawing/2014/main" id="{D477B286-731B-404C-B13F-0AF54059DC3C}"/>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10" name="Picture 9" descr="Logo and seal for the U.S. Department of Veterans Affairs, Veterans Health Administration">
            <a:extLst>
              <a:ext uri="{FF2B5EF4-FFF2-40B4-BE49-F238E27FC236}">
                <a16:creationId xmlns:a16="http://schemas.microsoft.com/office/drawing/2014/main" id="{77134205-D045-F049-8748-D8A8D88022F2}"/>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114319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ransition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A334FD-CDB9-4E4B-A9B3-39744F3FC10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914400" y="2542518"/>
            <a:ext cx="10363200" cy="1399039"/>
          </a:xfrm>
          <a:prstGeom prst="rect">
            <a:avLst/>
          </a:prstGeom>
        </p:spPr>
        <p:txBody>
          <a:bodyPr anchor="t" anchorCtr="0">
            <a:noAutofit/>
          </a:bodyPr>
          <a:lstStyle>
            <a:lvl1pPr algn="l">
              <a:lnSpc>
                <a:spcPct val="100000"/>
              </a:lnSpc>
              <a:defRPr sz="2800" b="1" i="0" baseline="0">
                <a:solidFill>
                  <a:schemeClr val="bg1"/>
                </a:solidFill>
                <a:latin typeface="Calibri" panose="020F0502020204030204" pitchFamily="34" charset="0"/>
                <a:cs typeface="Calibri" panose="020F0502020204030204" pitchFamily="34" charset="0"/>
              </a:defRPr>
            </a:lvl1pPr>
          </a:lstStyle>
          <a:p>
            <a:r>
              <a:rPr lang="en-US"/>
              <a:t>Click to Edit Transition Slide Title</a:t>
            </a:r>
            <a:br>
              <a:rPr lang="en-US"/>
            </a:br>
            <a:r>
              <a:rPr lang="en-US"/>
              <a:t>Size 28pt, Calibri Bold, Color: RGB 255,255,255</a:t>
            </a:r>
          </a:p>
        </p:txBody>
      </p:sp>
      <p:sp>
        <p:nvSpPr>
          <p:cNvPr id="3" name="Subtitle 2"/>
          <p:cNvSpPr>
            <a:spLocks noGrp="1"/>
          </p:cNvSpPr>
          <p:nvPr>
            <p:ph type="subTitle" idx="1" hasCustomPrompt="1"/>
          </p:nvPr>
        </p:nvSpPr>
        <p:spPr>
          <a:xfrm>
            <a:off x="914400" y="3963861"/>
            <a:ext cx="9753600" cy="1126671"/>
          </a:xfrm>
          <a:prstGeom prst="rect">
            <a:avLst/>
          </a:prstGeom>
        </p:spPr>
        <p:txBody>
          <a:bodyPr>
            <a:normAutofit/>
          </a:bodyPr>
          <a:lstStyle>
            <a:lvl1pPr marL="0" indent="0" algn="l">
              <a:lnSpc>
                <a:spcPct val="100000"/>
              </a:lnSpc>
              <a:buNone/>
              <a:defRPr sz="180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Size 18pt, Calibri Italic, Color: RGB 255,255,255</a:t>
            </a:r>
          </a:p>
        </p:txBody>
      </p:sp>
      <p:sp>
        <p:nvSpPr>
          <p:cNvPr id="6" name="Slide Number Placeholder 5">
            <a:extLst>
              <a:ext uri="{FF2B5EF4-FFF2-40B4-BE49-F238E27FC236}">
                <a16:creationId xmlns:a16="http://schemas.microsoft.com/office/drawing/2014/main" id="{D57521C5-C50D-C04D-A79C-9EA444E44AEF}"/>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pic>
        <p:nvPicPr>
          <p:cNvPr id="7" name="Picture 6" descr="VHA Live Whole Health Graphic">
            <a:extLst>
              <a:ext uri="{FF2B5EF4-FFF2-40B4-BE49-F238E27FC236}">
                <a16:creationId xmlns:a16="http://schemas.microsoft.com/office/drawing/2014/main" id="{65D11122-CA4E-1245-9A7F-441B233B1B2C}"/>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9" name="Picture 8" descr="Logo and seal for the U.S. Department of Veterans Affairs, Veterans Health Administration">
            <a:extLst>
              <a:ext uri="{FF2B5EF4-FFF2-40B4-BE49-F238E27FC236}">
                <a16:creationId xmlns:a16="http://schemas.microsoft.com/office/drawing/2014/main" id="{BF1A4D08-D141-9F41-8A81-63D8A6BA94CD}"/>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96023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2">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722FA0-AB68-BE46-BCF4-CD24D6F8D89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88718" cy="6851902"/>
          </a:xfrm>
          <a:prstGeom prst="rect">
            <a:avLst/>
          </a:prstGeom>
        </p:spPr>
      </p:pic>
      <p:sp>
        <p:nvSpPr>
          <p:cNvPr id="2" name="Title 1"/>
          <p:cNvSpPr>
            <a:spLocks noGrp="1"/>
          </p:cNvSpPr>
          <p:nvPr>
            <p:ph type="title" hasCustomPrompt="1"/>
          </p:nvPr>
        </p:nvSpPr>
        <p:spPr>
          <a:xfrm>
            <a:off x="831851" y="2446719"/>
            <a:ext cx="10515600" cy="2852737"/>
          </a:xfrm>
          <a:prstGeom prst="rect">
            <a:avLst/>
          </a:prstGeom>
        </p:spPr>
        <p:txBody>
          <a:bodyPr anchor="ctr" anchorCtr="0"/>
          <a:lstStyle>
            <a:lvl1pPr algn="ctr">
              <a:defRPr sz="6000" b="1" i="0" baseline="0">
                <a:solidFill>
                  <a:schemeClr val="bg1"/>
                </a:solidFill>
              </a:defRPr>
            </a:lvl1pPr>
          </a:lstStyle>
          <a:p>
            <a:r>
              <a:rPr lang="en-US"/>
              <a:t>Questions?</a:t>
            </a:r>
          </a:p>
        </p:txBody>
      </p:sp>
      <p:sp>
        <p:nvSpPr>
          <p:cNvPr id="6" name="Slide Number Placeholder 5">
            <a:extLst>
              <a:ext uri="{FF2B5EF4-FFF2-40B4-BE49-F238E27FC236}">
                <a16:creationId xmlns:a16="http://schemas.microsoft.com/office/drawing/2014/main" id="{6D14EDFD-AAE4-D249-871B-495B4EC5A786}"/>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pic>
        <p:nvPicPr>
          <p:cNvPr id="4" name="Picture 3" descr="VHA Live Whole Health Graphic">
            <a:extLst>
              <a:ext uri="{FF2B5EF4-FFF2-40B4-BE49-F238E27FC236}">
                <a16:creationId xmlns:a16="http://schemas.microsoft.com/office/drawing/2014/main" id="{B9DE6CE6-6E91-DD47-9252-9C54413D81C1}"/>
              </a:ext>
            </a:extLst>
          </p:cNvPr>
          <p:cNvPicPr>
            <a:picLocks noChangeAspect="1"/>
          </p:cNvPicPr>
          <p:nvPr userDrawn="1"/>
        </p:nvPicPr>
        <p:blipFill>
          <a:blip r:embed="rId3"/>
          <a:stretch>
            <a:fillRect/>
          </a:stretch>
        </p:blipFill>
        <p:spPr>
          <a:xfrm>
            <a:off x="778952" y="6320099"/>
            <a:ext cx="1814346" cy="153325"/>
          </a:xfrm>
          <a:prstGeom prst="rect">
            <a:avLst/>
          </a:prstGeom>
        </p:spPr>
      </p:pic>
      <p:pic>
        <p:nvPicPr>
          <p:cNvPr id="7" name="Picture 6" descr="Logo and seal for the U.S. Department of Veterans Affairs, Veterans Health Administration">
            <a:extLst>
              <a:ext uri="{FF2B5EF4-FFF2-40B4-BE49-F238E27FC236}">
                <a16:creationId xmlns:a16="http://schemas.microsoft.com/office/drawing/2014/main" id="{CB2821ED-7562-AE4B-9C26-CB81F27CF222}"/>
              </a:ext>
            </a:extLst>
          </p:cNvPr>
          <p:cNvPicPr>
            <a:picLocks noChangeAspect="1"/>
          </p:cNvPicPr>
          <p:nvPr userDrawn="1"/>
        </p:nvPicPr>
        <p:blipFill>
          <a:blip r:embed="rId4"/>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405263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626325" y="400884"/>
            <a:ext cx="11054045" cy="1325563"/>
          </a:xfrm>
        </p:spPr>
        <p:txBody>
          <a:bodyPr anchor="t" anchorCtr="0">
            <a:normAutofit/>
          </a:bodyPr>
          <a:lstStyle>
            <a:lvl1pPr>
              <a:defRPr sz="3000" b="1" i="0">
                <a:solidFill>
                  <a:srgbClr val="003F72"/>
                </a:solidFill>
                <a:latin typeface="Calibri" panose="020F0502020204030204" pitchFamily="34" charset="0"/>
                <a:cs typeface="Calibri" panose="020F0502020204030204" pitchFamily="34" charset="0"/>
              </a:defRPr>
            </a:lvl1pPr>
          </a:lstStyle>
          <a:p>
            <a:r>
              <a:rPr lang="en-US" sz="3000" b="1" i="0">
                <a:solidFill>
                  <a:srgbClr val="003F72"/>
                </a:solidFill>
                <a:latin typeface="Calibri" panose="020F0502020204030204" pitchFamily="34" charset="0"/>
                <a:cs typeface="Calibri" panose="020F0502020204030204" pitchFamily="34" charset="0"/>
              </a:rPr>
              <a:t>Click To Insert Title • Text boxes can move to accommodate content</a:t>
            </a:r>
            <a:br>
              <a:rPr lang="en-US" sz="3000" b="1" i="0">
                <a:solidFill>
                  <a:srgbClr val="003F72"/>
                </a:solidFill>
                <a:latin typeface="Calibri" panose="020F0502020204030204" pitchFamily="34" charset="0"/>
                <a:cs typeface="Calibri" panose="020F0502020204030204" pitchFamily="34" charset="0"/>
              </a:rPr>
            </a:br>
            <a:r>
              <a:rPr lang="en-US" sz="3000" b="1" i="0">
                <a:solidFill>
                  <a:srgbClr val="003F72"/>
                </a:solidFill>
                <a:latin typeface="Calibri" panose="020F0502020204030204" pitchFamily="34" charset="0"/>
                <a:cs typeface="Calibri" panose="020F0502020204030204" pitchFamily="34" charset="0"/>
              </a:rPr>
              <a:t>Size 30pt, Calibri Bold, RGB 0,63,114</a:t>
            </a:r>
          </a:p>
        </p:txBody>
      </p:sp>
      <p:sp>
        <p:nvSpPr>
          <p:cNvPr id="3" name="Content Placeholder 2"/>
          <p:cNvSpPr>
            <a:spLocks noGrp="1"/>
          </p:cNvSpPr>
          <p:nvPr>
            <p:ph idx="1" hasCustomPrompt="1"/>
          </p:nvPr>
        </p:nvSpPr>
        <p:spPr>
          <a:xfrm>
            <a:off x="626326" y="1726447"/>
            <a:ext cx="11043160" cy="4238924"/>
          </a:xfrm>
        </p:spPr>
        <p:txBody>
          <a:bodyPr>
            <a:normAutofit/>
          </a:bodyPr>
          <a:lstStyle>
            <a:lvl1pPr>
              <a:buClr>
                <a:srgbClr val="0083BE"/>
              </a:buClr>
              <a:defRPr sz="2200">
                <a:solidFill>
                  <a:schemeClr val="tx2"/>
                </a:solidFill>
              </a:defRPr>
            </a:lvl1pPr>
            <a:lvl2pPr marL="685800" indent="-228600">
              <a:buClr>
                <a:srgbClr val="0083BE"/>
              </a:buClr>
              <a:buSzPct val="80000"/>
              <a:buFont typeface="Courier New" panose="02070309020205020404" pitchFamily="49" charset="0"/>
              <a:buChar char="o"/>
              <a:defRPr sz="2200">
                <a:solidFill>
                  <a:schemeClr val="tx2"/>
                </a:solidFill>
              </a:defRPr>
            </a:lvl2pPr>
            <a:lvl3pPr marL="1143000" indent="-228600">
              <a:buClr>
                <a:srgbClr val="0083BE"/>
              </a:buClr>
              <a:buFont typeface="Wingdings" pitchFamily="2" charset="2"/>
              <a:buChar char="§"/>
              <a:defRPr sz="2200">
                <a:solidFill>
                  <a:schemeClr val="tx2"/>
                </a:solidFill>
              </a:defRPr>
            </a:lvl3pPr>
            <a:lvl4pPr marL="1600200" indent="-228600">
              <a:buClr>
                <a:srgbClr val="0083BE"/>
              </a:buClr>
              <a:buFont typeface="Monaco" pitchFamily="2" charset="77"/>
              <a:buChar char="⎼"/>
              <a:defRPr sz="2200">
                <a:solidFill>
                  <a:schemeClr val="tx2"/>
                </a:solidFill>
              </a:defRPr>
            </a:lvl4pPr>
            <a:lvl5pPr>
              <a:buClr>
                <a:schemeClr val="accent1"/>
              </a:buClr>
              <a:defRPr sz="2200">
                <a:solidFill>
                  <a:schemeClr val="tx2"/>
                </a:solidFill>
              </a:defRPr>
            </a:lvl5pPr>
          </a:lstStyle>
          <a:p>
            <a:pPr lvl="0"/>
            <a:r>
              <a:rPr lang="en-US"/>
              <a:t>Text no smaller than 18pt, Calibri Regular</a:t>
            </a:r>
          </a:p>
          <a:p>
            <a:pPr lvl="0"/>
            <a:r>
              <a:rPr lang="en-US"/>
              <a:t>First Level</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EB0F2E64-6731-1545-B287-4D91F758516A}"/>
              </a:ext>
            </a:extLst>
          </p:cNvPr>
          <p:cNvSpPr txBox="1">
            <a:spLocks/>
          </p:cNvSpPr>
          <p:nvPr userDrawn="1"/>
        </p:nvSpPr>
        <p:spPr>
          <a:xfrm>
            <a:off x="5538216" y="6492876"/>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000" smtClean="0">
                <a:solidFill>
                  <a:srgbClr val="003F72"/>
                </a:solidFill>
              </a:rPr>
              <a:pPr/>
              <a:t>‹#›</a:t>
            </a:fld>
            <a:endParaRPr lang="en-US" sz="1000">
              <a:solidFill>
                <a:srgbClr val="003F72"/>
              </a:solidFill>
            </a:endParaRPr>
          </a:p>
        </p:txBody>
      </p:sp>
    </p:spTree>
    <p:extLst>
      <p:ext uri="{BB962C8B-B14F-4D97-AF65-F5344CB8AC3E}">
        <p14:creationId xmlns:p14="http://schemas.microsoft.com/office/powerpoint/2010/main" val="297200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1444818" y="6249989"/>
            <a:ext cx="654049" cy="365125"/>
          </a:xfrm>
          <a:prstGeom prst="rect">
            <a:avLst/>
          </a:prstGeom>
        </p:spPr>
        <p:txBody>
          <a:bodyPr/>
          <a:lstStyle>
            <a:lvl1pPr>
              <a:defRPr/>
            </a:lvl1pPr>
          </a:lstStyle>
          <a:p>
            <a:pPr>
              <a:defRPr/>
            </a:pPr>
            <a:fld id="{7B305C9E-AB87-4A3D-B7B1-6DC7A10BA058}" type="slidenum">
              <a:rPr lang="en-US"/>
              <a:pPr>
                <a:defRPr/>
              </a:pPr>
              <a:t>‹#›</a:t>
            </a:fld>
            <a:endParaRPr lang="en-US"/>
          </a:p>
        </p:txBody>
      </p:sp>
    </p:spTree>
    <p:extLst>
      <p:ext uri="{BB962C8B-B14F-4D97-AF65-F5344CB8AC3E}">
        <p14:creationId xmlns:p14="http://schemas.microsoft.com/office/powerpoint/2010/main" val="23693044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06483CC-7EA9-4C48-97A1-8EEC76C3323B}"/>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pic>
        <p:nvPicPr>
          <p:cNvPr id="3" name="Picture 2" descr="VHA Live Whole Health Graphic">
            <a:extLst>
              <a:ext uri="{FF2B5EF4-FFF2-40B4-BE49-F238E27FC236}">
                <a16:creationId xmlns:a16="http://schemas.microsoft.com/office/drawing/2014/main" id="{D39C7DC7-04ED-E241-BFB3-42AE7E7574B6}"/>
              </a:ext>
            </a:extLst>
          </p:cNvPr>
          <p:cNvPicPr>
            <a:picLocks noChangeAspect="1"/>
          </p:cNvPicPr>
          <p:nvPr userDrawn="1"/>
        </p:nvPicPr>
        <p:blipFill>
          <a:blip r:embed="rId12"/>
          <a:stretch>
            <a:fillRect/>
          </a:stretch>
        </p:blipFill>
        <p:spPr>
          <a:xfrm>
            <a:off x="778952" y="6320099"/>
            <a:ext cx="1814346" cy="153325"/>
          </a:xfrm>
          <a:prstGeom prst="rect">
            <a:avLst/>
          </a:prstGeom>
        </p:spPr>
      </p:pic>
      <p:pic>
        <p:nvPicPr>
          <p:cNvPr id="4" name="Picture 3" descr="Logo and seal for the U.S. Department of Veterans Affairs, Veterans Health Administration">
            <a:extLst>
              <a:ext uri="{FF2B5EF4-FFF2-40B4-BE49-F238E27FC236}">
                <a16:creationId xmlns:a16="http://schemas.microsoft.com/office/drawing/2014/main" id="{87EEB2A1-C8A4-9346-A2D6-E39EDDBD813E}"/>
              </a:ext>
            </a:extLst>
          </p:cNvPr>
          <p:cNvPicPr>
            <a:picLocks noChangeAspect="1"/>
          </p:cNvPicPr>
          <p:nvPr userDrawn="1"/>
        </p:nvPicPr>
        <p:blipFill>
          <a:blip r:embed="rId13"/>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543745561"/>
      </p:ext>
    </p:extLst>
  </p:cSld>
  <p:clrMap bg1="lt1" tx1="dk1" bg2="lt2" tx2="dk2" accent1="accent1" accent2="accent2" accent3="accent3" accent4="accent4" accent5="accent5" accent6="accent6" hlink="hlink" folHlink="folHlink"/>
  <p:sldLayoutIdLst>
    <p:sldLayoutId id="2147483694" r:id="rId1"/>
    <p:sldLayoutId id="2147483701" r:id="rId2"/>
    <p:sldLayoutId id="2147483696" r:id="rId3"/>
    <p:sldLayoutId id="2147483697" r:id="rId4"/>
    <p:sldLayoutId id="2147483698" r:id="rId5"/>
    <p:sldLayoutId id="2147483699" r:id="rId6"/>
    <p:sldLayoutId id="2147483700"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06483CC-7EA9-4C48-97A1-8EEC76C3323B}"/>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a:solidFill>
                <a:srgbClr val="003F72"/>
              </a:solidFill>
            </a:endParaRPr>
          </a:p>
        </p:txBody>
      </p:sp>
      <p:pic>
        <p:nvPicPr>
          <p:cNvPr id="3" name="Picture 2" descr="VHA Live Whole Health Graphic">
            <a:extLst>
              <a:ext uri="{FF2B5EF4-FFF2-40B4-BE49-F238E27FC236}">
                <a16:creationId xmlns:a16="http://schemas.microsoft.com/office/drawing/2014/main" id="{D39C7DC7-04ED-E241-BFB3-42AE7E7574B6}"/>
              </a:ext>
            </a:extLst>
          </p:cNvPr>
          <p:cNvPicPr>
            <a:picLocks noChangeAspect="1"/>
          </p:cNvPicPr>
          <p:nvPr userDrawn="1"/>
        </p:nvPicPr>
        <p:blipFill>
          <a:blip r:embed="rId11"/>
          <a:stretch>
            <a:fillRect/>
          </a:stretch>
        </p:blipFill>
        <p:spPr>
          <a:xfrm>
            <a:off x="778952" y="6320099"/>
            <a:ext cx="1814346" cy="153325"/>
          </a:xfrm>
          <a:prstGeom prst="rect">
            <a:avLst/>
          </a:prstGeom>
        </p:spPr>
      </p:pic>
      <p:pic>
        <p:nvPicPr>
          <p:cNvPr id="4" name="Picture 3" descr="Logo and seal for the U.S. Department of Veterans Affairs, Veterans Health Administration">
            <a:extLst>
              <a:ext uri="{FF2B5EF4-FFF2-40B4-BE49-F238E27FC236}">
                <a16:creationId xmlns:a16="http://schemas.microsoft.com/office/drawing/2014/main" id="{87EEB2A1-C8A4-9346-A2D6-E39EDDBD813E}"/>
              </a:ext>
            </a:extLst>
          </p:cNvPr>
          <p:cNvPicPr>
            <a:picLocks noChangeAspect="1"/>
          </p:cNvPicPr>
          <p:nvPr userDrawn="1"/>
        </p:nvPicPr>
        <p:blipFill>
          <a:blip r:embed="rId12"/>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383140344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417E3-F96E-4BED-A250-BA8903864D25}"/>
              </a:ext>
            </a:extLst>
          </p:cNvPr>
          <p:cNvSpPr/>
          <p:nvPr userDrawn="1"/>
        </p:nvSpPr>
        <p:spPr>
          <a:xfrm>
            <a:off x="0" y="-76200"/>
            <a:ext cx="12192000" cy="73152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a:extLst>
              <a:ext uri="{FF2B5EF4-FFF2-40B4-BE49-F238E27FC236}">
                <a16:creationId xmlns:a16="http://schemas.microsoft.com/office/drawing/2014/main" id="{B772151B-E27A-4B1F-8D8C-ECD59716D913}"/>
              </a:ext>
            </a:extLst>
          </p:cNvPr>
          <p:cNvSpPr>
            <a:spLocks noGrp="1"/>
          </p:cNvSpPr>
          <p:nvPr>
            <p:ph type="title"/>
          </p:nvPr>
        </p:nvSpPr>
        <p:spPr>
          <a:xfrm>
            <a:off x="381000" y="-21771"/>
            <a:ext cx="11430000" cy="6770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84053F-3D7C-4C89-B169-B317230E97C8}"/>
              </a:ext>
            </a:extLst>
          </p:cNvPr>
          <p:cNvSpPr>
            <a:spLocks noGrp="1"/>
          </p:cNvSpPr>
          <p:nvPr>
            <p:ph type="body" idx="1"/>
          </p:nvPr>
        </p:nvSpPr>
        <p:spPr>
          <a:xfrm>
            <a:off x="381000" y="914873"/>
            <a:ext cx="11430000" cy="48763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1A4793A0-72B3-479C-9BAC-F03ACB5EB7A7}"/>
              </a:ext>
            </a:extLst>
          </p:cNvPr>
          <p:cNvSpPr>
            <a:spLocks noGrp="1"/>
          </p:cNvSpPr>
          <p:nvPr>
            <p:ph type="sldNum" sz="quarter" idx="4"/>
          </p:nvPr>
        </p:nvSpPr>
        <p:spPr>
          <a:xfrm>
            <a:off x="114300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
        <p:nvSpPr>
          <p:cNvPr id="12" name="Rectangle 11">
            <a:extLst>
              <a:ext uri="{FF2B5EF4-FFF2-40B4-BE49-F238E27FC236}">
                <a16:creationId xmlns:a16="http://schemas.microsoft.com/office/drawing/2014/main" id="{08C9AFDF-C811-4803-AE55-30B2A16099CF}"/>
              </a:ext>
            </a:extLst>
          </p:cNvPr>
          <p:cNvSpPr/>
          <p:nvPr userDrawn="1"/>
        </p:nvSpPr>
        <p:spPr>
          <a:xfrm>
            <a:off x="0" y="6126162"/>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7" name="Picture 6">
            <a:extLst>
              <a:ext uri="{FF2B5EF4-FFF2-40B4-BE49-F238E27FC236}">
                <a16:creationId xmlns:a16="http://schemas.microsoft.com/office/drawing/2014/main" id="{66260C67-25FC-43CA-A55B-BD5DF0A7225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228600" y="6266153"/>
            <a:ext cx="2310493" cy="451856"/>
          </a:xfrm>
          <a:prstGeom prst="rect">
            <a:avLst/>
          </a:prstGeom>
        </p:spPr>
      </p:pic>
    </p:spTree>
    <p:extLst>
      <p:ext uri="{BB962C8B-B14F-4D97-AF65-F5344CB8AC3E}">
        <p14:creationId xmlns:p14="http://schemas.microsoft.com/office/powerpoint/2010/main" val="871125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531151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hyperlink" Target="https://svgsilh.com/image/1186990.html" TargetMode="External"/><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5.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5.png"/><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52.sv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7.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0.xml"/><Relationship Id="rId4" Type="http://schemas.openxmlformats.org/officeDocument/2006/relationships/hyperlink" Target="https://svgsilh.com/image/1186990.html"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svg"/><Relationship Id="rId2" Type="http://schemas.openxmlformats.org/officeDocument/2006/relationships/notesSlide" Target="../notesSlides/notesSlide33.xml"/><Relationship Id="rId16" Type="http://schemas.openxmlformats.org/officeDocument/2006/relationships/image" Target="../media/image23.svg"/><Relationship Id="rId20" Type="http://schemas.openxmlformats.org/officeDocument/2006/relationships/image" Target="../media/image27.svg"/><Relationship Id="rId29" Type="http://schemas.openxmlformats.org/officeDocument/2006/relationships/image" Target="../media/image36.png"/><Relationship Id="rId1" Type="http://schemas.openxmlformats.org/officeDocument/2006/relationships/slideLayout" Target="../slideLayouts/slideLayout37.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svg"/><Relationship Id="rId10" Type="http://schemas.openxmlformats.org/officeDocument/2006/relationships/image" Target="../media/image17.svg"/><Relationship Id="rId19" Type="http://schemas.openxmlformats.org/officeDocument/2006/relationships/image" Target="../media/image26.png"/><Relationship Id="rId31" Type="http://schemas.openxmlformats.org/officeDocument/2006/relationships/image" Target="../media/image38.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34.png"/><Relationship Id="rId30"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sv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svg"/><Relationship Id="rId29" Type="http://schemas.openxmlformats.org/officeDocument/2006/relationships/image" Target="../media/image36.png"/><Relationship Id="rId1" Type="http://schemas.openxmlformats.org/officeDocument/2006/relationships/slideLayout" Target="../slideLayouts/slideLayout37.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svg"/><Relationship Id="rId10" Type="http://schemas.openxmlformats.org/officeDocument/2006/relationships/image" Target="../media/image17.svg"/><Relationship Id="rId19" Type="http://schemas.openxmlformats.org/officeDocument/2006/relationships/image" Target="../media/image26.png"/><Relationship Id="rId31" Type="http://schemas.openxmlformats.org/officeDocument/2006/relationships/image" Target="../media/image38.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34.png"/><Relationship Id="rId30"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C8BB4A2-9626-AF4F-8328-61A6798D423E}"/>
              </a:ext>
            </a:extLst>
          </p:cNvPr>
          <p:cNvSpPr>
            <a:spLocks noGrp="1"/>
          </p:cNvSpPr>
          <p:nvPr>
            <p:ph type="ctrTitle"/>
          </p:nvPr>
        </p:nvSpPr>
        <p:spPr>
          <a:xfrm>
            <a:off x="914400" y="2854326"/>
            <a:ext cx="10363200" cy="1470025"/>
          </a:xfrm>
        </p:spPr>
        <p:txBody>
          <a:bodyPr>
            <a:normAutofit fontScale="90000"/>
          </a:bodyPr>
          <a:lstStyle/>
          <a:p>
            <a:r>
              <a:rPr lang="en-US" b="1" i="0" spc="-30" dirty="0">
                <a:effectLst/>
                <a:latin typeface="Gibson-SemiBold"/>
                <a:cs typeface="Calibri"/>
              </a:rPr>
              <a:t>Highway to Well(being): </a:t>
            </a:r>
            <a:br>
              <a:rPr lang="en-US" b="1" i="0" spc="-30" dirty="0">
                <a:effectLst/>
                <a:latin typeface="Gibson-SemiBold"/>
                <a:cs typeface="Calibri"/>
              </a:rPr>
            </a:br>
            <a:r>
              <a:rPr lang="en-US" b="1" i="0" spc="-30" dirty="0">
                <a:effectLst/>
                <a:latin typeface="Gibson-SemiBold"/>
                <a:cs typeface="Calibri"/>
              </a:rPr>
              <a:t>Pathways to Delivering </a:t>
            </a:r>
            <a:r>
              <a:rPr lang="en-US" b="1" spc="-30" dirty="0">
                <a:latin typeface="Gibson-SemiBold"/>
                <a:cs typeface="Calibri"/>
              </a:rPr>
              <a:t>Y</a:t>
            </a:r>
            <a:r>
              <a:rPr lang="en-US" b="1" i="0" spc="-30" dirty="0">
                <a:effectLst/>
                <a:latin typeface="Gibson-SemiBold"/>
                <a:cs typeface="Calibri"/>
              </a:rPr>
              <a:t>oga within a Whole Health System </a:t>
            </a:r>
            <a:br>
              <a:rPr lang="en-US" b="0" i="0" spc="-30" dirty="0">
                <a:effectLst/>
                <a:latin typeface="Gibson-SemiBold"/>
              </a:rPr>
            </a:br>
            <a:br>
              <a:rPr lang="en-US" sz="2400" b="0" i="0" spc="-30" dirty="0">
                <a:effectLst/>
                <a:latin typeface="Gibson-SemiBold"/>
              </a:rPr>
            </a:br>
            <a:r>
              <a:rPr lang="en-US" sz="2400" spc="-30" dirty="0">
                <a:effectLst/>
                <a:latin typeface="+mn-lt"/>
                <a:cs typeface="Calibri"/>
              </a:rPr>
              <a:t>Alison M. Whitehead, MPH, C-IAYT, E-RYT 200, RYT-500</a:t>
            </a:r>
            <a:br>
              <a:rPr lang="en-US" sz="2400" spc="-30" dirty="0">
                <a:effectLst/>
                <a:latin typeface="+mn-lt"/>
              </a:rPr>
            </a:br>
            <a:r>
              <a:rPr lang="en-US" sz="2400" i="1" spc="-30" dirty="0">
                <a:effectLst/>
                <a:latin typeface="+mn-lt"/>
                <a:cs typeface="Calibri"/>
              </a:rPr>
              <a:t>VA Office of Patient Centered Care and Cultural Transformation</a:t>
            </a:r>
            <a:br>
              <a:rPr lang="en-US" sz="2400" spc="-30" dirty="0">
                <a:effectLst/>
                <a:latin typeface="+mn-lt"/>
              </a:rPr>
            </a:br>
            <a:br>
              <a:rPr lang="en-US" sz="2400" spc="-30" dirty="0">
                <a:effectLst/>
                <a:latin typeface="+mn-lt"/>
              </a:rPr>
            </a:br>
            <a:r>
              <a:rPr lang="en-US" sz="2400" dirty="0">
                <a:latin typeface="+mn-lt"/>
                <a:cs typeface="Calibri Light"/>
              </a:rPr>
              <a:t>Francesca M. Nicosia, PhD, C-IAYT, CIYT, E-RYT</a:t>
            </a:r>
            <a:br>
              <a:rPr lang="en-US" sz="2400" dirty="0">
                <a:latin typeface="+mn-lt"/>
              </a:rPr>
            </a:br>
            <a:r>
              <a:rPr lang="en-US" sz="2400" i="1" dirty="0">
                <a:latin typeface="+mn-lt"/>
                <a:cs typeface="Calibri"/>
              </a:rPr>
              <a:t>San Francisco VA Healthcare System</a:t>
            </a:r>
            <a:br>
              <a:rPr lang="en-US" sz="2400" dirty="0">
                <a:latin typeface="+mn-lt"/>
                <a:cs typeface="Calibri"/>
              </a:rPr>
            </a:br>
            <a:br>
              <a:rPr lang="en-US" sz="2400" dirty="0">
                <a:latin typeface="+mn-lt"/>
                <a:cs typeface="Calibri"/>
              </a:rPr>
            </a:br>
            <a:r>
              <a:rPr lang="en-US" sz="2400" dirty="0">
                <a:latin typeface="+mn-lt"/>
                <a:cs typeface="Calibri Light"/>
              </a:rPr>
              <a:t>Marlysa Sullivan, DPT, C-IAYT, E-RYT 500</a:t>
            </a:r>
            <a:br>
              <a:rPr lang="en-US" sz="2400" dirty="0">
                <a:latin typeface="+mn-lt"/>
                <a:cs typeface="Calibri Light"/>
              </a:rPr>
            </a:br>
            <a:r>
              <a:rPr lang="en-US" sz="2400" i="1" dirty="0">
                <a:latin typeface="+mn-lt"/>
                <a:cs typeface="Calibri Light"/>
              </a:rPr>
              <a:t>Atlanta VA Healthcare System</a:t>
            </a:r>
            <a:br>
              <a:rPr lang="en-US" sz="2400" i="1" dirty="0">
                <a:latin typeface="+mn-lt"/>
                <a:cs typeface="Calibri Light"/>
              </a:rPr>
            </a:br>
            <a:br>
              <a:rPr lang="en-US" sz="2400" i="1" dirty="0">
                <a:latin typeface="+mn-lt"/>
                <a:cs typeface="Calibri Light"/>
              </a:rPr>
            </a:br>
            <a:r>
              <a:rPr lang="en-US" sz="2400" dirty="0">
                <a:latin typeface="+mn-lt"/>
                <a:cs typeface="Calibri Light"/>
              </a:rPr>
              <a:t>Rashmi Mullur, MD, RYT-200</a:t>
            </a:r>
            <a:br>
              <a:rPr lang="en-US" sz="2400" dirty="0"/>
            </a:br>
            <a:r>
              <a:rPr lang="en-US" sz="2400" i="1" dirty="0">
                <a:latin typeface="+mn-lt"/>
                <a:cs typeface="Calibri Light"/>
              </a:rPr>
              <a:t>Greater Los Angeles VA Healthcare System</a:t>
            </a:r>
            <a:endParaRPr lang="en-US" sz="2400" i="1" kern="1200" baseline="0" dirty="0">
              <a:effectLst/>
              <a:latin typeface="+mn-lt"/>
              <a:ea typeface="+mj-ea"/>
              <a:cs typeface="Calibri" panose="020F0502020204030204" pitchFamily="34" charset="0"/>
            </a:endParaRPr>
          </a:p>
        </p:txBody>
      </p:sp>
    </p:spTree>
    <p:extLst>
      <p:ext uri="{BB962C8B-B14F-4D97-AF65-F5344CB8AC3E}">
        <p14:creationId xmlns:p14="http://schemas.microsoft.com/office/powerpoint/2010/main" val="70936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CDC3-2BBF-26F2-984A-CDEFED232A32}"/>
              </a:ext>
            </a:extLst>
          </p:cNvPr>
          <p:cNvSpPr>
            <a:spLocks noGrp="1"/>
          </p:cNvSpPr>
          <p:nvPr>
            <p:ph type="title"/>
          </p:nvPr>
        </p:nvSpPr>
        <p:spPr/>
        <p:txBody>
          <a:bodyPr/>
          <a:lstStyle/>
          <a:p>
            <a:r>
              <a:rPr lang="en-US" b="1"/>
              <a:t>Why Yoga In Healthcare Settings?</a:t>
            </a:r>
          </a:p>
        </p:txBody>
      </p:sp>
      <p:sp>
        <p:nvSpPr>
          <p:cNvPr id="3" name="Content Placeholder 2">
            <a:extLst>
              <a:ext uri="{FF2B5EF4-FFF2-40B4-BE49-F238E27FC236}">
                <a16:creationId xmlns:a16="http://schemas.microsoft.com/office/drawing/2014/main" id="{996B8EB1-1EF9-9192-5156-C675AB3D0A12}"/>
              </a:ext>
            </a:extLst>
          </p:cNvPr>
          <p:cNvSpPr>
            <a:spLocks noGrp="1"/>
          </p:cNvSpPr>
          <p:nvPr>
            <p:ph idx="4294967295"/>
          </p:nvPr>
        </p:nvSpPr>
        <p:spPr>
          <a:xfrm>
            <a:off x="609600" y="1820863"/>
            <a:ext cx="10515600" cy="4351337"/>
          </a:xfrm>
        </p:spPr>
        <p:txBody>
          <a:bodyPr vert="horz" lIns="91440" tIns="45720" rIns="91440" bIns="45720" rtlCol="0" anchor="t">
            <a:normAutofit/>
          </a:bodyPr>
          <a:lstStyle/>
          <a:p>
            <a:pPr marL="227965" indent="-227965"/>
            <a:r>
              <a:rPr lang="en-US" dirty="0"/>
              <a:t>Well known modality and widely practiced</a:t>
            </a:r>
          </a:p>
          <a:p>
            <a:pPr marL="227965" indent="-227965"/>
            <a:r>
              <a:rPr lang="en-US" dirty="0">
                <a:cs typeface="Calibri"/>
              </a:rPr>
              <a:t>Demand for non-pharmacologic approaches to pain and other conditions</a:t>
            </a:r>
            <a:endParaRPr lang="en-US" dirty="0"/>
          </a:p>
          <a:p>
            <a:pPr marL="227965" indent="-227965"/>
            <a:r>
              <a:rPr lang="en-US" dirty="0"/>
              <a:t>Health benefits of yoga</a:t>
            </a:r>
            <a:endParaRPr lang="en-US" dirty="0">
              <a:cs typeface="Calibri" panose="020F0502020204030204"/>
            </a:endParaRPr>
          </a:p>
          <a:p>
            <a:pPr marL="227965" indent="-227965"/>
            <a:r>
              <a:rPr lang="en-US" dirty="0"/>
              <a:t>Tools to develop / adapt practices to the individual and their needs</a:t>
            </a:r>
            <a:endParaRPr lang="en-US" dirty="0">
              <a:cs typeface="Calibri" panose="020F0502020204030204"/>
            </a:endParaRPr>
          </a:p>
          <a:p>
            <a:pPr marL="227965" indent="-227965"/>
            <a:r>
              <a:rPr lang="en-US" dirty="0"/>
              <a:t>Supports management / self-care related to various conditions </a:t>
            </a:r>
          </a:p>
          <a:p>
            <a:pPr marL="227965" indent="-227965"/>
            <a:r>
              <a:rPr lang="en-US" dirty="0"/>
              <a:t>Less invasive and costly than other interventions </a:t>
            </a:r>
            <a:endParaRPr lang="en-US" dirty="0">
              <a:cs typeface="Calibri" panose="020F0502020204030204"/>
            </a:endParaRPr>
          </a:p>
        </p:txBody>
      </p:sp>
    </p:spTree>
    <p:extLst>
      <p:ext uri="{BB962C8B-B14F-4D97-AF65-F5344CB8AC3E}">
        <p14:creationId xmlns:p14="http://schemas.microsoft.com/office/powerpoint/2010/main" val="290595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0334-35AF-8580-F6E8-6E4049D35C63}"/>
              </a:ext>
            </a:extLst>
          </p:cNvPr>
          <p:cNvSpPr>
            <a:spLocks noGrp="1"/>
          </p:cNvSpPr>
          <p:nvPr>
            <p:ph type="title"/>
          </p:nvPr>
        </p:nvSpPr>
        <p:spPr>
          <a:xfrm>
            <a:off x="584200" y="720497"/>
            <a:ext cx="10972800" cy="731838"/>
          </a:xfrm>
        </p:spPr>
        <p:txBody>
          <a:bodyPr/>
          <a:lstStyle/>
          <a:p>
            <a:r>
              <a:rPr lang="en-US" b="1" dirty="0"/>
              <a:t>Supporting Clinicians Working in Interdisciplinary Teams</a:t>
            </a:r>
          </a:p>
        </p:txBody>
      </p:sp>
      <p:sp>
        <p:nvSpPr>
          <p:cNvPr id="3" name="Slide Number Placeholder 2">
            <a:extLst>
              <a:ext uri="{FF2B5EF4-FFF2-40B4-BE49-F238E27FC236}">
                <a16:creationId xmlns:a16="http://schemas.microsoft.com/office/drawing/2014/main" id="{C240A0E9-6E02-5875-122C-962F23007339}"/>
              </a:ext>
            </a:extLst>
          </p:cNvPr>
          <p:cNvSpPr>
            <a:spLocks noGrp="1"/>
          </p:cNvSpPr>
          <p:nvPr>
            <p:ph type="sldNum" sz="quarter" idx="4"/>
          </p:nvPr>
        </p:nvSpPr>
        <p:spPr/>
        <p:txBody>
          <a:bodyPr/>
          <a:lstStyle/>
          <a:p>
            <a:fld id="{9B8B01BA-673E-4211-9E64-C22898E6AF66}" type="slidenum">
              <a:rPr lang="en-US" smtClean="0"/>
              <a:pPr/>
              <a:t>11</a:t>
            </a:fld>
            <a:endParaRPr lang="en-US"/>
          </a:p>
        </p:txBody>
      </p:sp>
      <p:sp>
        <p:nvSpPr>
          <p:cNvPr id="4" name="Content Placeholder 2">
            <a:extLst>
              <a:ext uri="{FF2B5EF4-FFF2-40B4-BE49-F238E27FC236}">
                <a16:creationId xmlns:a16="http://schemas.microsoft.com/office/drawing/2014/main" id="{2EF5A98E-F611-6E99-B29D-E812E6C3EF31}"/>
              </a:ext>
            </a:extLst>
          </p:cNvPr>
          <p:cNvSpPr txBox="1">
            <a:spLocks/>
          </p:cNvSpPr>
          <p:nvPr/>
        </p:nvSpPr>
        <p:spPr>
          <a:xfrm>
            <a:off x="723900" y="1702130"/>
            <a:ext cx="8833757" cy="49247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Yoga Professionals can support the other clinicians through:</a:t>
            </a:r>
          </a:p>
          <a:p>
            <a:pPr lvl="1"/>
            <a:r>
              <a:rPr lang="en-US" sz="2800" dirty="0"/>
              <a:t>Focus on autonomic regulation and resilience</a:t>
            </a:r>
          </a:p>
          <a:p>
            <a:pPr lvl="1"/>
            <a:r>
              <a:rPr lang="en-US" sz="2800" dirty="0"/>
              <a:t>Focus on emotional and behavioral regulation and resilience</a:t>
            </a:r>
          </a:p>
          <a:p>
            <a:pPr lvl="1"/>
            <a:r>
              <a:rPr lang="en-US" sz="2800" dirty="0"/>
              <a:t>Applying mindfulness and self-regulation to body awareness, movement, self-care strategies</a:t>
            </a:r>
          </a:p>
          <a:p>
            <a:pPr lvl="1"/>
            <a:r>
              <a:rPr lang="en-US" sz="2800" dirty="0"/>
              <a:t>Supporting agency and empowerment for safe movement</a:t>
            </a:r>
          </a:p>
        </p:txBody>
      </p:sp>
      <p:pic>
        <p:nvPicPr>
          <p:cNvPr id="5" name="Graphic 4">
            <a:extLst>
              <a:ext uri="{FF2B5EF4-FFF2-40B4-BE49-F238E27FC236}">
                <a16:creationId xmlns:a16="http://schemas.microsoft.com/office/drawing/2014/main" id="{437F42D5-D6DE-1F15-961A-EFF0CAB57996}"/>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478237" y="1934199"/>
            <a:ext cx="3857331" cy="2989601"/>
          </a:xfrm>
          <a:prstGeom prst="rect">
            <a:avLst/>
          </a:prstGeom>
        </p:spPr>
      </p:pic>
    </p:spTree>
    <p:extLst>
      <p:ext uri="{BB962C8B-B14F-4D97-AF65-F5344CB8AC3E}">
        <p14:creationId xmlns:p14="http://schemas.microsoft.com/office/powerpoint/2010/main" val="3775077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ACF6B2-5AF3-578D-B927-489CFC90BD70}"/>
              </a:ext>
            </a:extLst>
          </p:cNvPr>
          <p:cNvSpPr>
            <a:spLocks noGrp="1"/>
          </p:cNvSpPr>
          <p:nvPr>
            <p:ph type="ctrTitle"/>
          </p:nvPr>
        </p:nvSpPr>
        <p:spPr/>
        <p:txBody>
          <a:bodyPr/>
          <a:lstStyle/>
          <a:p>
            <a:r>
              <a:rPr lang="en-US" b="1"/>
              <a:t>VHA Yoga Teacher Training</a:t>
            </a:r>
          </a:p>
        </p:txBody>
      </p:sp>
      <p:sp>
        <p:nvSpPr>
          <p:cNvPr id="3" name="Subtitle 2">
            <a:extLst>
              <a:ext uri="{FF2B5EF4-FFF2-40B4-BE49-F238E27FC236}">
                <a16:creationId xmlns:a16="http://schemas.microsoft.com/office/drawing/2014/main" id="{CE986CA7-DE5C-571E-CEB7-4BA95E37FFC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279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B778-15B7-2C12-099D-5E730F15D8F9}"/>
              </a:ext>
            </a:extLst>
          </p:cNvPr>
          <p:cNvSpPr>
            <a:spLocks noGrp="1"/>
          </p:cNvSpPr>
          <p:nvPr>
            <p:ph type="title"/>
          </p:nvPr>
        </p:nvSpPr>
        <p:spPr/>
        <p:txBody>
          <a:bodyPr>
            <a:noAutofit/>
          </a:bodyPr>
          <a:lstStyle/>
          <a:p>
            <a:r>
              <a:rPr lang="en-US" b="1" dirty="0"/>
              <a:t>Structure of the Training</a:t>
            </a:r>
          </a:p>
        </p:txBody>
      </p:sp>
      <p:sp>
        <p:nvSpPr>
          <p:cNvPr id="3" name="Content Placeholder 2">
            <a:extLst>
              <a:ext uri="{FF2B5EF4-FFF2-40B4-BE49-F238E27FC236}">
                <a16:creationId xmlns:a16="http://schemas.microsoft.com/office/drawing/2014/main" id="{6B4F70DA-E9BE-4C15-3528-D49B5AABFDA8}"/>
              </a:ext>
            </a:extLst>
          </p:cNvPr>
          <p:cNvSpPr>
            <a:spLocks noGrp="1"/>
          </p:cNvSpPr>
          <p:nvPr>
            <p:ph sz="half" idx="1"/>
          </p:nvPr>
        </p:nvSpPr>
        <p:spPr>
          <a:xfrm>
            <a:off x="609600" y="1646237"/>
            <a:ext cx="10735733" cy="4525963"/>
          </a:xfrm>
        </p:spPr>
        <p:txBody>
          <a:bodyPr>
            <a:normAutofit/>
          </a:bodyPr>
          <a:lstStyle/>
          <a:p>
            <a:r>
              <a:rPr lang="en-US" dirty="0"/>
              <a:t>10 months </a:t>
            </a:r>
          </a:p>
          <a:p>
            <a:r>
              <a:rPr lang="en-US" dirty="0"/>
              <a:t>Meet once a month for 2 days (6.5 hours a day)</a:t>
            </a:r>
          </a:p>
          <a:p>
            <a:r>
              <a:rPr lang="en-US" dirty="0"/>
              <a:t>In between asynchronous work that consists of </a:t>
            </a:r>
          </a:p>
          <a:p>
            <a:pPr lvl="1"/>
            <a:r>
              <a:rPr lang="en-US" sz="2800" dirty="0"/>
              <a:t>Yoga practice</a:t>
            </a:r>
          </a:p>
          <a:p>
            <a:pPr lvl="1"/>
            <a:r>
              <a:rPr lang="en-US" sz="2800" dirty="0"/>
              <a:t>Reflections and meditations</a:t>
            </a:r>
          </a:p>
          <a:p>
            <a:pPr lvl="1"/>
            <a:r>
              <a:rPr lang="en-US" sz="2800" dirty="0"/>
              <a:t>Didactics </a:t>
            </a:r>
          </a:p>
        </p:txBody>
      </p:sp>
      <p:sp>
        <p:nvSpPr>
          <p:cNvPr id="5" name="Slide Number Placeholder 4">
            <a:extLst>
              <a:ext uri="{FF2B5EF4-FFF2-40B4-BE49-F238E27FC236}">
                <a16:creationId xmlns:a16="http://schemas.microsoft.com/office/drawing/2014/main" id="{81D950BB-4E43-BE47-B27D-3931D70A6480}"/>
              </a:ext>
            </a:extLst>
          </p:cNvPr>
          <p:cNvSpPr>
            <a:spLocks noGrp="1"/>
          </p:cNvSpPr>
          <p:nvPr>
            <p:ph type="sldNum" sz="quarter" idx="4"/>
          </p:nvPr>
        </p:nvSpPr>
        <p:spPr/>
        <p:txBody>
          <a:bodyPr/>
          <a:lstStyle/>
          <a:p>
            <a:fld id="{9B8B01BA-673E-4211-9E64-C22898E6AF66}" type="slidenum">
              <a:rPr lang="en-US" smtClean="0"/>
              <a:pPr/>
              <a:t>13</a:t>
            </a:fld>
            <a:endParaRPr lang="en-US"/>
          </a:p>
        </p:txBody>
      </p:sp>
    </p:spTree>
    <p:extLst>
      <p:ext uri="{BB962C8B-B14F-4D97-AF65-F5344CB8AC3E}">
        <p14:creationId xmlns:p14="http://schemas.microsoft.com/office/powerpoint/2010/main" val="408757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FCBBFF-7252-6A54-BFDC-C0AD020335AB}"/>
              </a:ext>
            </a:extLst>
          </p:cNvPr>
          <p:cNvSpPr>
            <a:spLocks noGrp="1"/>
          </p:cNvSpPr>
          <p:nvPr>
            <p:ph type="sldNum" sz="quarter" idx="4"/>
          </p:nvPr>
        </p:nvSpPr>
        <p:spPr/>
        <p:txBody>
          <a:bodyPr/>
          <a:lstStyle/>
          <a:p>
            <a:fld id="{9B8B01BA-673E-4211-9E64-C22898E6AF66}" type="slidenum">
              <a:rPr lang="en-US" smtClean="0"/>
              <a:pPr/>
              <a:t>14</a:t>
            </a:fld>
            <a:endParaRPr lang="en-US"/>
          </a:p>
        </p:txBody>
      </p:sp>
      <p:pic>
        <p:nvPicPr>
          <p:cNvPr id="7" name="Picture 6">
            <a:extLst>
              <a:ext uri="{FF2B5EF4-FFF2-40B4-BE49-F238E27FC236}">
                <a16:creationId xmlns:a16="http://schemas.microsoft.com/office/drawing/2014/main" id="{75EA0924-4420-3EE2-7E0D-7A9925AB9D74}"/>
              </a:ext>
            </a:extLst>
          </p:cNvPr>
          <p:cNvPicPr>
            <a:picLocks noChangeAspect="1"/>
          </p:cNvPicPr>
          <p:nvPr/>
        </p:nvPicPr>
        <p:blipFill>
          <a:blip r:embed="rId3"/>
          <a:stretch>
            <a:fillRect/>
          </a:stretch>
        </p:blipFill>
        <p:spPr>
          <a:xfrm>
            <a:off x="0" y="931015"/>
            <a:ext cx="12192000" cy="4995970"/>
          </a:xfrm>
          <a:prstGeom prst="rect">
            <a:avLst/>
          </a:prstGeom>
        </p:spPr>
      </p:pic>
    </p:spTree>
    <p:extLst>
      <p:ext uri="{BB962C8B-B14F-4D97-AF65-F5344CB8AC3E}">
        <p14:creationId xmlns:p14="http://schemas.microsoft.com/office/powerpoint/2010/main" val="96468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FA5D0-CB39-3074-D5C6-88BA6329E930}"/>
              </a:ext>
            </a:extLst>
          </p:cNvPr>
          <p:cNvSpPr>
            <a:spLocks noGrp="1"/>
          </p:cNvSpPr>
          <p:nvPr>
            <p:ph type="sldNum" sz="quarter" idx="4"/>
          </p:nvPr>
        </p:nvSpPr>
        <p:spPr/>
        <p:txBody>
          <a:bodyPr/>
          <a:lstStyle/>
          <a:p>
            <a:fld id="{9B8B01BA-673E-4211-9E64-C22898E6AF66}" type="slidenum">
              <a:rPr lang="en-US" smtClean="0"/>
              <a:pPr/>
              <a:t>15</a:t>
            </a:fld>
            <a:endParaRPr lang="en-US"/>
          </a:p>
        </p:txBody>
      </p:sp>
      <p:pic>
        <p:nvPicPr>
          <p:cNvPr id="4" name="Picture 3">
            <a:extLst>
              <a:ext uri="{FF2B5EF4-FFF2-40B4-BE49-F238E27FC236}">
                <a16:creationId xmlns:a16="http://schemas.microsoft.com/office/drawing/2014/main" id="{D2A9306C-FB09-C6D4-F20A-54FAE248055E}"/>
              </a:ext>
            </a:extLst>
          </p:cNvPr>
          <p:cNvPicPr>
            <a:picLocks noChangeAspect="1"/>
          </p:cNvPicPr>
          <p:nvPr/>
        </p:nvPicPr>
        <p:blipFill>
          <a:blip r:embed="rId3"/>
          <a:stretch>
            <a:fillRect/>
          </a:stretch>
        </p:blipFill>
        <p:spPr>
          <a:xfrm>
            <a:off x="0" y="712416"/>
            <a:ext cx="12192000" cy="5433167"/>
          </a:xfrm>
          <a:prstGeom prst="rect">
            <a:avLst/>
          </a:prstGeom>
        </p:spPr>
      </p:pic>
    </p:spTree>
    <p:extLst>
      <p:ext uri="{BB962C8B-B14F-4D97-AF65-F5344CB8AC3E}">
        <p14:creationId xmlns:p14="http://schemas.microsoft.com/office/powerpoint/2010/main" val="284131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05776-E7D0-D394-F80D-33956D077FAA}"/>
              </a:ext>
            </a:extLst>
          </p:cNvPr>
          <p:cNvSpPr>
            <a:spLocks noGrp="1"/>
          </p:cNvSpPr>
          <p:nvPr>
            <p:ph type="ctrTitle"/>
          </p:nvPr>
        </p:nvSpPr>
        <p:spPr/>
        <p:txBody>
          <a:bodyPr/>
          <a:lstStyle/>
          <a:p>
            <a:r>
              <a:rPr lang="en-US" b="1" dirty="0"/>
              <a:t>Yoga Philosophy to Support Whole Health Clinical Care</a:t>
            </a:r>
          </a:p>
        </p:txBody>
      </p:sp>
      <p:sp>
        <p:nvSpPr>
          <p:cNvPr id="4" name="Subtitle 3">
            <a:extLst>
              <a:ext uri="{FF2B5EF4-FFF2-40B4-BE49-F238E27FC236}">
                <a16:creationId xmlns:a16="http://schemas.microsoft.com/office/drawing/2014/main" id="{0C72CA9C-AB2E-C73C-1F0E-16F0B1098D68}"/>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1F11F7DF-AE8C-8D44-7A0A-B6DD1D68299D}"/>
              </a:ext>
            </a:extLst>
          </p:cNvPr>
          <p:cNvSpPr>
            <a:spLocks noGrp="1"/>
          </p:cNvSpPr>
          <p:nvPr>
            <p:ph type="sldNum" sz="quarter" idx="4"/>
          </p:nvPr>
        </p:nvSpPr>
        <p:spPr/>
        <p:txBody>
          <a:bodyPr/>
          <a:lstStyle/>
          <a:p>
            <a:fld id="{9B8B01BA-673E-4211-9E64-C22898E6AF66}" type="slidenum">
              <a:rPr lang="en-US" smtClean="0"/>
              <a:pPr/>
              <a:t>16</a:t>
            </a:fld>
            <a:endParaRPr lang="en-US"/>
          </a:p>
        </p:txBody>
      </p:sp>
    </p:spTree>
    <p:extLst>
      <p:ext uri="{BB962C8B-B14F-4D97-AF65-F5344CB8AC3E}">
        <p14:creationId xmlns:p14="http://schemas.microsoft.com/office/powerpoint/2010/main" val="180638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CC739-5563-8FC0-CA08-6BFADCF69BF8}"/>
              </a:ext>
            </a:extLst>
          </p:cNvPr>
          <p:cNvSpPr>
            <a:spLocks noGrp="1"/>
          </p:cNvSpPr>
          <p:nvPr>
            <p:ph type="sldNum" sz="quarter" idx="12"/>
          </p:nvPr>
        </p:nvSpPr>
        <p:spPr>
          <a:xfrm>
            <a:off x="5567881" y="7192788"/>
            <a:ext cx="1163320" cy="365125"/>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mtClean="0"/>
              <a:pPr/>
              <a:t>17</a:t>
            </a:fld>
            <a:endParaRPr lang="en-US"/>
          </a:p>
        </p:txBody>
      </p:sp>
      <p:pic>
        <p:nvPicPr>
          <p:cNvPr id="9" name="Content Placeholder 3">
            <a:extLst>
              <a:ext uri="{FF2B5EF4-FFF2-40B4-BE49-F238E27FC236}">
                <a16:creationId xmlns:a16="http://schemas.microsoft.com/office/drawing/2014/main" id="{F60252BD-3E0B-983D-FB47-FDFC3A3B1FD0}"/>
              </a:ext>
            </a:extLst>
          </p:cNvPr>
          <p:cNvPicPr>
            <a:picLocks noChangeAspect="1"/>
          </p:cNvPicPr>
          <p:nvPr/>
        </p:nvPicPr>
        <p:blipFill rotWithShape="1">
          <a:blip r:embed="rId3">
            <a:extLst>
              <a:ext uri="{28A0092B-C50C-407E-A947-70E740481C1C}">
                <a14:useLocalDpi xmlns:a14="http://schemas.microsoft.com/office/drawing/2010/main" val="0"/>
              </a:ext>
            </a:extLst>
          </a:blip>
          <a:srcRect t="10787" b="3220"/>
          <a:stretch/>
        </p:blipFill>
        <p:spPr>
          <a:xfrm>
            <a:off x="6845997" y="759851"/>
            <a:ext cx="5375668" cy="5620518"/>
          </a:xfrm>
          <a:prstGeom prst="rect">
            <a:avLst/>
          </a:prstGeom>
        </p:spPr>
      </p:pic>
      <p:sp>
        <p:nvSpPr>
          <p:cNvPr id="10" name="Oval 9">
            <a:extLst>
              <a:ext uri="{FF2B5EF4-FFF2-40B4-BE49-F238E27FC236}">
                <a16:creationId xmlns:a16="http://schemas.microsoft.com/office/drawing/2014/main" id="{A8F33855-FD65-92C7-9BB9-86EEBCFFF543}"/>
              </a:ext>
            </a:extLst>
          </p:cNvPr>
          <p:cNvSpPr/>
          <p:nvPr/>
        </p:nvSpPr>
        <p:spPr>
          <a:xfrm>
            <a:off x="8983660" y="1826179"/>
            <a:ext cx="1151906" cy="11519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0CD11D5A-8078-B52A-EBCE-55EF04565348}"/>
              </a:ext>
            </a:extLst>
          </p:cNvPr>
          <p:cNvGraphicFramePr/>
          <p:nvPr>
            <p:extLst>
              <p:ext uri="{D42A27DB-BD31-4B8C-83A1-F6EECF244321}">
                <p14:modId xmlns:p14="http://schemas.microsoft.com/office/powerpoint/2010/main" val="1051145316"/>
              </p:ext>
            </p:extLst>
          </p:nvPr>
        </p:nvGraphicFramePr>
        <p:xfrm>
          <a:off x="0" y="1109404"/>
          <a:ext cx="6982727" cy="5270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a:extLst>
              <a:ext uri="{FF2B5EF4-FFF2-40B4-BE49-F238E27FC236}">
                <a16:creationId xmlns:a16="http://schemas.microsoft.com/office/drawing/2014/main" id="{460475C5-1D7D-5A44-D8F1-EC4176F1C238}"/>
              </a:ext>
            </a:extLst>
          </p:cNvPr>
          <p:cNvSpPr/>
          <p:nvPr/>
        </p:nvSpPr>
        <p:spPr>
          <a:xfrm>
            <a:off x="2818132" y="1010406"/>
            <a:ext cx="1367074" cy="123764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16DC490-CBBF-6E8E-201E-B950209538FB}"/>
              </a:ext>
            </a:extLst>
          </p:cNvPr>
          <p:cNvSpPr/>
          <p:nvPr/>
        </p:nvSpPr>
        <p:spPr>
          <a:xfrm>
            <a:off x="4319499" y="1629229"/>
            <a:ext cx="1367074" cy="123764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0D4EA4-0EB1-3412-7CB2-C76D0F10C5F2}"/>
              </a:ext>
            </a:extLst>
          </p:cNvPr>
          <p:cNvSpPr/>
          <p:nvPr/>
        </p:nvSpPr>
        <p:spPr>
          <a:xfrm>
            <a:off x="4899211" y="3060471"/>
            <a:ext cx="1367074" cy="13637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5414568-5461-DA2E-DD16-710CBABF0FA3}"/>
              </a:ext>
            </a:extLst>
          </p:cNvPr>
          <p:cNvSpPr/>
          <p:nvPr/>
        </p:nvSpPr>
        <p:spPr>
          <a:xfrm>
            <a:off x="4319498" y="4554747"/>
            <a:ext cx="1453741" cy="13637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2F0CE5-6142-B0BA-FFFC-114C25CC679E}"/>
              </a:ext>
            </a:extLst>
          </p:cNvPr>
          <p:cNvSpPr/>
          <p:nvPr/>
        </p:nvSpPr>
        <p:spPr>
          <a:xfrm>
            <a:off x="2748986" y="5188979"/>
            <a:ext cx="1570511" cy="13637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2949CBD-567B-B925-9027-BF751ED48410}"/>
              </a:ext>
            </a:extLst>
          </p:cNvPr>
          <p:cNvSpPr/>
          <p:nvPr/>
        </p:nvSpPr>
        <p:spPr>
          <a:xfrm>
            <a:off x="1279710" y="4554747"/>
            <a:ext cx="1453741" cy="143153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F8B8BCF-AA7A-A746-E0EA-1D470237018A}"/>
              </a:ext>
            </a:extLst>
          </p:cNvPr>
          <p:cNvSpPr/>
          <p:nvPr/>
        </p:nvSpPr>
        <p:spPr>
          <a:xfrm>
            <a:off x="639506" y="3060470"/>
            <a:ext cx="1453740" cy="13637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63F3846-B1C1-C179-BE89-E8EDC8851729}"/>
              </a:ext>
            </a:extLst>
          </p:cNvPr>
          <p:cNvSpPr/>
          <p:nvPr/>
        </p:nvSpPr>
        <p:spPr>
          <a:xfrm>
            <a:off x="1316765" y="1547997"/>
            <a:ext cx="1416686" cy="13819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7FC1FE-000A-9DB5-E7D4-E7DBFD731E15}"/>
              </a:ext>
            </a:extLst>
          </p:cNvPr>
          <p:cNvSpPr txBox="1"/>
          <p:nvPr/>
        </p:nvSpPr>
        <p:spPr>
          <a:xfrm>
            <a:off x="3491363" y="-45589"/>
            <a:ext cx="6112932" cy="584775"/>
          </a:xfrm>
          <a:prstGeom prst="rect">
            <a:avLst/>
          </a:prstGeom>
          <a:noFill/>
        </p:spPr>
        <p:txBody>
          <a:bodyPr wrap="square">
            <a:spAutoFit/>
          </a:bodyPr>
          <a:lstStyle/>
          <a:p>
            <a:r>
              <a:rPr lang="en-US" sz="3200">
                <a:solidFill>
                  <a:schemeClr val="bg1"/>
                </a:solidFill>
              </a:rPr>
              <a:t>8 Limbs and Whole Health</a:t>
            </a:r>
            <a:endParaRPr lang="en-US" sz="3200"/>
          </a:p>
        </p:txBody>
      </p:sp>
    </p:spTree>
    <p:extLst>
      <p:ext uri="{BB962C8B-B14F-4D97-AF65-F5344CB8AC3E}">
        <p14:creationId xmlns:p14="http://schemas.microsoft.com/office/powerpoint/2010/main" val="3527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CC739-5563-8FC0-CA08-6BFADCF69BF8}"/>
              </a:ext>
            </a:extLst>
          </p:cNvPr>
          <p:cNvSpPr>
            <a:spLocks noGrp="1"/>
          </p:cNvSpPr>
          <p:nvPr>
            <p:ph type="sldNum" sz="quarter" idx="12"/>
          </p:nvPr>
        </p:nvSpPr>
        <p:spPr>
          <a:xfrm>
            <a:off x="5538216" y="6492877"/>
            <a:ext cx="1163320" cy="365125"/>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F3CF2C83-6C13-3E41-8A65-585E7DE17CDB}" type="slidenum">
              <a:rPr lang="en-US" smtClean="0"/>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srgbClr val="003F71"/>
              </a:solidFill>
              <a:effectLst/>
              <a:uLnTx/>
              <a:uFillTx/>
              <a:latin typeface="Calibri" panose="020F0502020204030204"/>
              <a:ea typeface="+mn-ea"/>
              <a:cs typeface="+mn-cs"/>
            </a:endParaRPr>
          </a:p>
        </p:txBody>
      </p:sp>
      <p:pic>
        <p:nvPicPr>
          <p:cNvPr id="9" name="Content Placeholder 3">
            <a:extLst>
              <a:ext uri="{FF2B5EF4-FFF2-40B4-BE49-F238E27FC236}">
                <a16:creationId xmlns:a16="http://schemas.microsoft.com/office/drawing/2014/main" id="{F60252BD-3E0B-983D-FB47-FDFC3A3B1FD0}"/>
              </a:ext>
            </a:extLst>
          </p:cNvPr>
          <p:cNvPicPr>
            <a:picLocks noChangeAspect="1"/>
          </p:cNvPicPr>
          <p:nvPr/>
        </p:nvPicPr>
        <p:blipFill rotWithShape="1">
          <a:blip r:embed="rId2">
            <a:extLst>
              <a:ext uri="{28A0092B-C50C-407E-A947-70E740481C1C}">
                <a14:useLocalDpi xmlns:a14="http://schemas.microsoft.com/office/drawing/2010/main" val="0"/>
              </a:ext>
            </a:extLst>
          </a:blip>
          <a:srcRect t="10787" b="3220"/>
          <a:stretch/>
        </p:blipFill>
        <p:spPr>
          <a:xfrm>
            <a:off x="6816332" y="59940"/>
            <a:ext cx="5375668" cy="5620518"/>
          </a:xfrm>
          <a:prstGeom prst="rect">
            <a:avLst/>
          </a:prstGeom>
        </p:spPr>
      </p:pic>
      <p:sp>
        <p:nvSpPr>
          <p:cNvPr id="10" name="Oval 9">
            <a:extLst>
              <a:ext uri="{FF2B5EF4-FFF2-40B4-BE49-F238E27FC236}">
                <a16:creationId xmlns:a16="http://schemas.microsoft.com/office/drawing/2014/main" id="{A8F33855-FD65-92C7-9BB9-86EEBCFFF543}"/>
              </a:ext>
            </a:extLst>
          </p:cNvPr>
          <p:cNvSpPr/>
          <p:nvPr/>
        </p:nvSpPr>
        <p:spPr>
          <a:xfrm>
            <a:off x="8928213" y="3429000"/>
            <a:ext cx="1151906" cy="11519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1" name="Diagram 10">
            <a:extLst>
              <a:ext uri="{FF2B5EF4-FFF2-40B4-BE49-F238E27FC236}">
                <a16:creationId xmlns:a16="http://schemas.microsoft.com/office/drawing/2014/main" id="{0CD11D5A-8078-B52A-EBCE-55EF04565348}"/>
              </a:ext>
            </a:extLst>
          </p:cNvPr>
          <p:cNvGraphicFramePr/>
          <p:nvPr/>
        </p:nvGraphicFramePr>
        <p:xfrm>
          <a:off x="-29665" y="409493"/>
          <a:ext cx="6982727" cy="5270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460475C5-1D7D-5A44-D8F1-EC4176F1C238}"/>
              </a:ext>
            </a:extLst>
          </p:cNvPr>
          <p:cNvSpPr/>
          <p:nvPr/>
        </p:nvSpPr>
        <p:spPr>
          <a:xfrm>
            <a:off x="2788467" y="310495"/>
            <a:ext cx="1367074" cy="123764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D16DC490-CBBF-6E8E-201E-B950209538FB}"/>
              </a:ext>
            </a:extLst>
          </p:cNvPr>
          <p:cNvSpPr/>
          <p:nvPr/>
        </p:nvSpPr>
        <p:spPr>
          <a:xfrm>
            <a:off x="4289834" y="929318"/>
            <a:ext cx="1367074" cy="123764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C0D4EA4-0EB1-3412-7CB2-C76D0F10C5F2}"/>
              </a:ext>
            </a:extLst>
          </p:cNvPr>
          <p:cNvSpPr/>
          <p:nvPr/>
        </p:nvSpPr>
        <p:spPr>
          <a:xfrm>
            <a:off x="4869546" y="2360560"/>
            <a:ext cx="1367074" cy="13637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5414568-5461-DA2E-DD16-710CBABF0FA3}"/>
              </a:ext>
            </a:extLst>
          </p:cNvPr>
          <p:cNvSpPr/>
          <p:nvPr/>
        </p:nvSpPr>
        <p:spPr>
          <a:xfrm>
            <a:off x="4289833" y="3854836"/>
            <a:ext cx="1453741" cy="13637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A2F0CE5-6142-B0BA-FFFC-114C25CC679E}"/>
              </a:ext>
            </a:extLst>
          </p:cNvPr>
          <p:cNvSpPr/>
          <p:nvPr/>
        </p:nvSpPr>
        <p:spPr>
          <a:xfrm>
            <a:off x="2719321" y="4489068"/>
            <a:ext cx="1570511" cy="13637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2949CBD-567B-B925-9027-BF751ED48410}"/>
              </a:ext>
            </a:extLst>
          </p:cNvPr>
          <p:cNvSpPr/>
          <p:nvPr/>
        </p:nvSpPr>
        <p:spPr>
          <a:xfrm>
            <a:off x="1250045" y="3854836"/>
            <a:ext cx="1453741" cy="143153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F8B8BCF-AA7A-A746-E0EA-1D470237018A}"/>
              </a:ext>
            </a:extLst>
          </p:cNvPr>
          <p:cNvSpPr/>
          <p:nvPr/>
        </p:nvSpPr>
        <p:spPr>
          <a:xfrm>
            <a:off x="609841" y="2360559"/>
            <a:ext cx="1453740" cy="13637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63F3846-B1C1-C179-BE89-E8EDC8851729}"/>
              </a:ext>
            </a:extLst>
          </p:cNvPr>
          <p:cNvSpPr/>
          <p:nvPr/>
        </p:nvSpPr>
        <p:spPr>
          <a:xfrm>
            <a:off x="1287100" y="848086"/>
            <a:ext cx="1416686" cy="13819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0EA0FC8-B6C4-86D1-9C63-2C8525D72A35}"/>
              </a:ext>
            </a:extLst>
          </p:cNvPr>
          <p:cNvSpPr txBox="1"/>
          <p:nvPr/>
        </p:nvSpPr>
        <p:spPr>
          <a:xfrm>
            <a:off x="3981277" y="-65464"/>
            <a:ext cx="6112932" cy="584775"/>
          </a:xfrm>
          <a:prstGeom prst="rect">
            <a:avLst/>
          </a:prstGeom>
          <a:noFill/>
        </p:spPr>
        <p:txBody>
          <a:bodyPr wrap="square">
            <a:spAutoFit/>
          </a:bodyPr>
          <a:lstStyle/>
          <a:p>
            <a:r>
              <a:rPr lang="en-US" sz="3200">
                <a:solidFill>
                  <a:schemeClr val="bg1"/>
                </a:solidFill>
              </a:rPr>
              <a:t>8 Limbs and Whole Health</a:t>
            </a:r>
            <a:endParaRPr lang="en-US" sz="3200"/>
          </a:p>
        </p:txBody>
      </p:sp>
    </p:spTree>
    <p:extLst>
      <p:ext uri="{BB962C8B-B14F-4D97-AF65-F5344CB8AC3E}">
        <p14:creationId xmlns:p14="http://schemas.microsoft.com/office/powerpoint/2010/main" val="24332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6B4CE5-9D7C-CE66-085E-BB81807F48B1}"/>
              </a:ext>
            </a:extLst>
          </p:cNvPr>
          <p:cNvSpPr>
            <a:spLocks noGrp="1"/>
          </p:cNvSpPr>
          <p:nvPr>
            <p:ph type="title"/>
          </p:nvPr>
        </p:nvSpPr>
        <p:spPr>
          <a:xfrm>
            <a:off x="3823040" y="0"/>
            <a:ext cx="4880639" cy="581040"/>
          </a:xfrm>
        </p:spPr>
        <p:txBody>
          <a:bodyPr vert="horz" lIns="91440" tIns="45720" rIns="91440" bIns="45720" rtlCol="0" anchor="b">
            <a:normAutofit/>
          </a:bodyPr>
          <a:lstStyle/>
          <a:p>
            <a:pPr algn="l">
              <a:lnSpc>
                <a:spcPct val="90000"/>
              </a:lnSpc>
            </a:pPr>
            <a:r>
              <a:rPr lang="en-US" sz="3200" dirty="0">
                <a:solidFill>
                  <a:schemeClr val="bg1"/>
                </a:solidFill>
              </a:rPr>
              <a:t>Koshas and Whole Health</a:t>
            </a:r>
          </a:p>
        </p:txBody>
      </p:sp>
      <p:pic>
        <p:nvPicPr>
          <p:cNvPr id="7" name="Picture 6">
            <a:extLst>
              <a:ext uri="{FF2B5EF4-FFF2-40B4-BE49-F238E27FC236}">
                <a16:creationId xmlns:a16="http://schemas.microsoft.com/office/drawing/2014/main" id="{32B35824-F0AA-1DA0-0F68-DD5947CFB74F}"/>
              </a:ext>
            </a:extLst>
          </p:cNvPr>
          <p:cNvPicPr>
            <a:picLocks noChangeAspect="1"/>
          </p:cNvPicPr>
          <p:nvPr/>
        </p:nvPicPr>
        <p:blipFill rotWithShape="1">
          <a:blip r:embed="rId3"/>
          <a:srcRect l="2" t="10494" r="5" b="8161"/>
          <a:stretch/>
        </p:blipFill>
        <p:spPr>
          <a:xfrm>
            <a:off x="480988" y="1196647"/>
            <a:ext cx="5585931" cy="5171458"/>
          </a:xfrm>
          <a:prstGeom prst="rect">
            <a:avLst/>
          </a:prstGeom>
        </p:spPr>
      </p:pic>
      <p:pic>
        <p:nvPicPr>
          <p:cNvPr id="4" name="Picture 3">
            <a:extLst>
              <a:ext uri="{FF2B5EF4-FFF2-40B4-BE49-F238E27FC236}">
                <a16:creationId xmlns:a16="http://schemas.microsoft.com/office/drawing/2014/main" id="{D2231AAC-59A3-D629-E065-B3200960E586}"/>
              </a:ext>
            </a:extLst>
          </p:cNvPr>
          <p:cNvPicPr>
            <a:picLocks noChangeAspect="1"/>
          </p:cNvPicPr>
          <p:nvPr/>
        </p:nvPicPr>
        <p:blipFill>
          <a:blip r:embed="rId4"/>
          <a:srcRect l="191" r="396" b="3"/>
          <a:stretch/>
        </p:blipFill>
        <p:spPr>
          <a:xfrm>
            <a:off x="6060887" y="777533"/>
            <a:ext cx="5987860" cy="6099273"/>
          </a:xfrm>
          <a:prstGeom prst="rect">
            <a:avLst/>
          </a:prstGeom>
        </p:spPr>
      </p:pic>
      <p:sp>
        <p:nvSpPr>
          <p:cNvPr id="5" name="Slide Number Placeholder 4">
            <a:extLst>
              <a:ext uri="{FF2B5EF4-FFF2-40B4-BE49-F238E27FC236}">
                <a16:creationId xmlns:a16="http://schemas.microsoft.com/office/drawing/2014/main" id="{A4F77C26-15A7-790B-04B8-9F5453BB427F}"/>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B8B01BA-673E-4211-9E64-C22898E6AF66}" type="slidenum">
              <a:rPr kumimoji="0" lang="en-US" b="0" i="0" u="none" strike="noStrike" cap="none" spc="0" normalizeH="0" baseline="0" noProof="0">
                <a:ln>
                  <a:noFill/>
                </a:ln>
                <a:solidFill>
                  <a:schemeClr val="tx1">
                    <a:tint val="75000"/>
                  </a:schemeClr>
                </a:solidFill>
                <a:effectLst/>
                <a:uLnTx/>
                <a:uFillTx/>
              </a:rPr>
              <a:pPr marR="0" lvl="0" indent="0" defTabSz="914400" fontAlgn="auto">
                <a:spcBef>
                  <a:spcPts val="0"/>
                </a:spcBef>
                <a:spcAft>
                  <a:spcPts val="600"/>
                </a:spcAft>
                <a:buClrTx/>
                <a:buSzTx/>
                <a:buFontTx/>
                <a:buNone/>
                <a:tabLst/>
                <a:defRPr/>
              </a:pPr>
              <a:t>19</a:t>
            </a:fld>
            <a:endParaRPr kumimoji="0" lang="en-US" b="0" i="0" u="none" strike="noStrike" cap="none" spc="0" normalizeH="0" baseline="0" noProof="0">
              <a:ln>
                <a:noFill/>
              </a:ln>
              <a:solidFill>
                <a:schemeClr val="tx1">
                  <a:tint val="75000"/>
                </a:schemeClr>
              </a:solidFill>
              <a:effectLst/>
              <a:uLnTx/>
              <a:uFillTx/>
            </a:endParaRPr>
          </a:p>
        </p:txBody>
      </p:sp>
      <p:grpSp>
        <p:nvGrpSpPr>
          <p:cNvPr id="64" name="Group 63">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65" name="Rectangle 64">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C02C2D25-2489-19CF-EE4A-A673E7BED8F7}"/>
              </a:ext>
            </a:extLst>
          </p:cNvPr>
          <p:cNvSpPr/>
          <p:nvPr/>
        </p:nvSpPr>
        <p:spPr>
          <a:xfrm>
            <a:off x="2235200" y="4188179"/>
            <a:ext cx="1975556" cy="19981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EEA9AF2-6A6B-EA0D-02F0-9F2380654F4F}"/>
              </a:ext>
            </a:extLst>
          </p:cNvPr>
          <p:cNvSpPr/>
          <p:nvPr/>
        </p:nvSpPr>
        <p:spPr>
          <a:xfrm>
            <a:off x="8412480" y="1941689"/>
            <a:ext cx="1284675" cy="119662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C2DEC50-549F-4020-21F1-AAA1F8BD9F4C}"/>
              </a:ext>
            </a:extLst>
          </p:cNvPr>
          <p:cNvSpPr/>
          <p:nvPr/>
        </p:nvSpPr>
        <p:spPr>
          <a:xfrm>
            <a:off x="8425416" y="4361931"/>
            <a:ext cx="1284675" cy="1316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C9CCFBA6-C53E-0F38-0008-E565CF627452}"/>
              </a:ext>
            </a:extLst>
          </p:cNvPr>
          <p:cNvSpPr/>
          <p:nvPr/>
        </p:nvSpPr>
        <p:spPr>
          <a:xfrm>
            <a:off x="1806223" y="3394435"/>
            <a:ext cx="2777066" cy="279187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C139AD5-A330-8916-AF1D-C0BBEDF8189D}"/>
              </a:ext>
            </a:extLst>
          </p:cNvPr>
          <p:cNvSpPr/>
          <p:nvPr/>
        </p:nvSpPr>
        <p:spPr>
          <a:xfrm>
            <a:off x="7551773" y="2298897"/>
            <a:ext cx="1151906" cy="11519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39885EB-E617-F2F6-9D68-C716C9253538}"/>
              </a:ext>
            </a:extLst>
          </p:cNvPr>
          <p:cNvSpPr/>
          <p:nvPr/>
        </p:nvSpPr>
        <p:spPr>
          <a:xfrm>
            <a:off x="9765113" y="3210023"/>
            <a:ext cx="1151906" cy="11519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4872917-FC53-3249-B14F-A72438393AF6}"/>
              </a:ext>
            </a:extLst>
          </p:cNvPr>
          <p:cNvSpPr/>
          <p:nvPr/>
        </p:nvSpPr>
        <p:spPr>
          <a:xfrm>
            <a:off x="7551773" y="4083721"/>
            <a:ext cx="1151906" cy="11519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CC210CC-9FE5-0B7A-41C3-2B36CB35A33B}"/>
              </a:ext>
            </a:extLst>
          </p:cNvPr>
          <p:cNvSpPr/>
          <p:nvPr/>
        </p:nvSpPr>
        <p:spPr>
          <a:xfrm>
            <a:off x="7213266" y="3191309"/>
            <a:ext cx="1151906" cy="11519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79DD89B-B2BA-9A2F-3F6E-17466AEEFE8E}"/>
              </a:ext>
            </a:extLst>
          </p:cNvPr>
          <p:cNvSpPr/>
          <p:nvPr/>
        </p:nvSpPr>
        <p:spPr>
          <a:xfrm>
            <a:off x="9401904" y="4049437"/>
            <a:ext cx="1151906" cy="11519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9769BAD4-C6B4-90BE-3F3C-EFC5205264C2}"/>
              </a:ext>
            </a:extLst>
          </p:cNvPr>
          <p:cNvSpPr/>
          <p:nvPr/>
        </p:nvSpPr>
        <p:spPr>
          <a:xfrm>
            <a:off x="9401904" y="2296121"/>
            <a:ext cx="1284675" cy="119662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0F3C6CF0-D9B5-830E-16F1-E7A4D4BC0C60}"/>
              </a:ext>
            </a:extLst>
          </p:cNvPr>
          <p:cNvSpPr/>
          <p:nvPr/>
        </p:nvSpPr>
        <p:spPr>
          <a:xfrm>
            <a:off x="1000871" y="1845654"/>
            <a:ext cx="4246617" cy="434065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2E3BCA3-E9A0-9053-3572-A2B661839CE7}"/>
              </a:ext>
            </a:extLst>
          </p:cNvPr>
          <p:cNvSpPr/>
          <p:nvPr/>
        </p:nvSpPr>
        <p:spPr>
          <a:xfrm>
            <a:off x="1399823" y="2599864"/>
            <a:ext cx="3529336" cy="358644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06858A39-35DA-C299-009E-3E5F9D94B6D6}"/>
              </a:ext>
            </a:extLst>
          </p:cNvPr>
          <p:cNvSpPr/>
          <p:nvPr/>
        </p:nvSpPr>
        <p:spPr>
          <a:xfrm>
            <a:off x="662205" y="1101589"/>
            <a:ext cx="5035473" cy="508472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12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697D-A354-243B-8A23-76FC65EE74EA}"/>
              </a:ext>
            </a:extLst>
          </p:cNvPr>
          <p:cNvSpPr>
            <a:spLocks noGrp="1"/>
          </p:cNvSpPr>
          <p:nvPr>
            <p:ph type="title"/>
          </p:nvPr>
        </p:nvSpPr>
        <p:spPr>
          <a:xfrm>
            <a:off x="501316" y="924583"/>
            <a:ext cx="11430000" cy="677091"/>
          </a:xfrm>
        </p:spPr>
        <p:txBody>
          <a:bodyPr/>
          <a:lstStyle/>
          <a:p>
            <a:pPr algn="ctr"/>
            <a:r>
              <a:rPr lang="en-US" b="0" i="0">
                <a:solidFill>
                  <a:schemeClr val="tx1"/>
                </a:solidFill>
                <a:effectLst/>
                <a:latin typeface="Calibri" panose="020F0502020204030204" pitchFamily="34" charset="0"/>
                <a:cs typeface="Calibri" panose="020F0502020204030204" pitchFamily="34" charset="0"/>
              </a:rPr>
              <a:t>Disclaimer</a:t>
            </a:r>
            <a:r>
              <a:rPr lang="en-US" b="0" i="0">
                <a:effectLst/>
                <a:latin typeface="Open Sans" panose="020B0606030504020204" pitchFamily="34" charset="0"/>
              </a:rPr>
              <a:t> </a:t>
            </a:r>
            <a:endParaRPr lang="en-US"/>
          </a:p>
        </p:txBody>
      </p:sp>
      <p:sp>
        <p:nvSpPr>
          <p:cNvPr id="3" name="Content Placeholder 2">
            <a:extLst>
              <a:ext uri="{FF2B5EF4-FFF2-40B4-BE49-F238E27FC236}">
                <a16:creationId xmlns:a16="http://schemas.microsoft.com/office/drawing/2014/main" id="{33B1282E-3589-E8CF-4A6F-650E2C1BA364}"/>
              </a:ext>
            </a:extLst>
          </p:cNvPr>
          <p:cNvSpPr>
            <a:spLocks noGrp="1"/>
          </p:cNvSpPr>
          <p:nvPr>
            <p:ph idx="1"/>
          </p:nvPr>
        </p:nvSpPr>
        <p:spPr>
          <a:xfrm>
            <a:off x="729916" y="1963070"/>
            <a:ext cx="10972800" cy="4525963"/>
          </a:xfrm>
        </p:spPr>
        <p:txBody>
          <a:bodyPr/>
          <a:lstStyle/>
          <a:p>
            <a:pPr marL="0" indent="0">
              <a:buNone/>
            </a:pPr>
            <a:r>
              <a:rPr lang="en-US" b="0" i="0">
                <a:solidFill>
                  <a:srgbClr val="333333"/>
                </a:solidFill>
                <a:effectLst/>
                <a:latin typeface="Calibri" panose="020F0502020204030204" pitchFamily="34" charset="0"/>
              </a:rPr>
              <a:t>The views expressed in this presentation are those of the presenters and do not necessarily reflect the position or policy of the Department of Veterans Affairs or the United States government.</a:t>
            </a:r>
            <a:endParaRPr lang="en-US">
              <a:latin typeface="Calibri" panose="020F0502020204030204" pitchFamily="34" charset="0"/>
            </a:endParaRPr>
          </a:p>
        </p:txBody>
      </p:sp>
      <p:sp>
        <p:nvSpPr>
          <p:cNvPr id="4" name="Slide Number Placeholder 3">
            <a:extLst>
              <a:ext uri="{FF2B5EF4-FFF2-40B4-BE49-F238E27FC236}">
                <a16:creationId xmlns:a16="http://schemas.microsoft.com/office/drawing/2014/main" id="{D0FDF18A-B8A8-20C8-16C3-D55B74AF6E4C}"/>
              </a:ext>
            </a:extLst>
          </p:cNvPr>
          <p:cNvSpPr>
            <a:spLocks noGrp="1"/>
          </p:cNvSpPr>
          <p:nvPr>
            <p:ph type="sldNum" sz="quarter" idx="4"/>
          </p:nvPr>
        </p:nvSpPr>
        <p:spPr/>
        <p:txBody>
          <a:bodyPr/>
          <a:lstStyle/>
          <a:p>
            <a:fld id="{9B8B01BA-673E-4211-9E64-C22898E6AF66}" type="slidenum">
              <a:rPr lang="en-US" smtClean="0"/>
              <a:pPr/>
              <a:t>2</a:t>
            </a:fld>
            <a:endParaRPr lang="en-US"/>
          </a:p>
        </p:txBody>
      </p:sp>
    </p:spTree>
    <p:extLst>
      <p:ext uri="{BB962C8B-B14F-4D97-AF65-F5344CB8AC3E}">
        <p14:creationId xmlns:p14="http://schemas.microsoft.com/office/powerpoint/2010/main" val="304559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AF25-02D5-AC64-D529-D6541BC86737}"/>
              </a:ext>
            </a:extLst>
          </p:cNvPr>
          <p:cNvSpPr>
            <a:spLocks noGrp="1"/>
          </p:cNvSpPr>
          <p:nvPr>
            <p:ph type="title"/>
          </p:nvPr>
        </p:nvSpPr>
        <p:spPr>
          <a:xfrm>
            <a:off x="-1038225" y="-95250"/>
            <a:ext cx="10972800" cy="609600"/>
          </a:xfrm>
        </p:spPr>
        <p:txBody>
          <a:bodyPr>
            <a:normAutofit fontScale="90000"/>
          </a:bodyPr>
          <a:lstStyle/>
          <a:p>
            <a:pPr fontAlgn="base"/>
            <a:r>
              <a:rPr lang="en-US" b="1" dirty="0" err="1">
                <a:solidFill>
                  <a:schemeClr val="bg1"/>
                </a:solidFill>
              </a:rPr>
              <a:t>Gunas</a:t>
            </a:r>
            <a:endParaRPr lang="en-US" b="1" dirty="0">
              <a:solidFill>
                <a:schemeClr val="bg1"/>
              </a:solidFill>
            </a:endParaRPr>
          </a:p>
        </p:txBody>
      </p:sp>
      <p:sp>
        <p:nvSpPr>
          <p:cNvPr id="3" name="Content Placeholder 2">
            <a:extLst>
              <a:ext uri="{FF2B5EF4-FFF2-40B4-BE49-F238E27FC236}">
                <a16:creationId xmlns:a16="http://schemas.microsoft.com/office/drawing/2014/main" id="{BA28ED7E-1C9E-3774-1D35-0D53529D091A}"/>
              </a:ext>
            </a:extLst>
          </p:cNvPr>
          <p:cNvSpPr>
            <a:spLocks noGrp="1"/>
          </p:cNvSpPr>
          <p:nvPr>
            <p:ph sz="half" idx="1"/>
          </p:nvPr>
        </p:nvSpPr>
        <p:spPr>
          <a:xfrm>
            <a:off x="57047" y="1166018"/>
            <a:ext cx="5384800" cy="4525963"/>
          </a:xfrm>
        </p:spPr>
        <p:txBody>
          <a:bodyPr>
            <a:normAutofit/>
          </a:bodyPr>
          <a:lstStyle/>
          <a:p>
            <a:r>
              <a:rPr lang="en-US"/>
              <a:t>Polyvagal Theory and Gunas worksheet</a:t>
            </a:r>
          </a:p>
          <a:p>
            <a:pPr lvl="1"/>
            <a:r>
              <a:rPr lang="en-US"/>
              <a:t>Track the neural platforms and gunas in the pattern of the breath, thoughts and emotions, body tension</a:t>
            </a:r>
          </a:p>
          <a:p>
            <a:pPr lvl="1"/>
            <a:r>
              <a:rPr lang="en-US"/>
              <a:t>Create a plan for regulation</a:t>
            </a:r>
          </a:p>
          <a:p>
            <a:pPr lvl="1"/>
            <a:r>
              <a:rPr lang="en-US" sz="2400"/>
              <a:t>Application for yoga teachers at the VA</a:t>
            </a:r>
          </a:p>
          <a:p>
            <a:pPr lvl="1"/>
            <a:endParaRPr lang="en-US"/>
          </a:p>
          <a:p>
            <a:pPr lvl="1"/>
            <a:endParaRPr lang="en-US"/>
          </a:p>
        </p:txBody>
      </p:sp>
      <p:sp>
        <p:nvSpPr>
          <p:cNvPr id="4" name="Content Placeholder 3">
            <a:extLst>
              <a:ext uri="{FF2B5EF4-FFF2-40B4-BE49-F238E27FC236}">
                <a16:creationId xmlns:a16="http://schemas.microsoft.com/office/drawing/2014/main" id="{9F305E20-142C-CA48-6AC6-A31BC6CAE6D2}"/>
              </a:ext>
            </a:extLst>
          </p:cNvPr>
          <p:cNvSpPr>
            <a:spLocks noGrp="1"/>
          </p:cNvSpPr>
          <p:nvPr>
            <p:ph sz="half" idx="2"/>
          </p:nvPr>
        </p:nvSpPr>
        <p:spPr>
          <a:xfrm>
            <a:off x="6051138" y="2332037"/>
            <a:ext cx="5384800" cy="4525963"/>
          </a:xfrm>
        </p:spPr>
        <p:txBody>
          <a:bodyPr/>
          <a:lstStyle/>
          <a:p>
            <a:endParaRPr lang="en-US"/>
          </a:p>
        </p:txBody>
      </p:sp>
      <p:sp>
        <p:nvSpPr>
          <p:cNvPr id="5" name="Slide Number Placeholder 4">
            <a:extLst>
              <a:ext uri="{FF2B5EF4-FFF2-40B4-BE49-F238E27FC236}">
                <a16:creationId xmlns:a16="http://schemas.microsoft.com/office/drawing/2014/main" id="{772233D4-5EF3-647E-1FA2-60C71C1AFE04}"/>
              </a:ext>
            </a:extLst>
          </p:cNvPr>
          <p:cNvSpPr>
            <a:spLocks noGrp="1"/>
          </p:cNvSpPr>
          <p:nvPr>
            <p:ph type="sldNum" sz="quarter" idx="4"/>
          </p:nvPr>
        </p:nvSpPr>
        <p:spPr/>
        <p:txBody>
          <a:bodyPr/>
          <a:lstStyle/>
          <a:p>
            <a:fld id="{9B8B01BA-673E-4211-9E64-C22898E6AF66}" type="slidenum">
              <a:rPr lang="en-US" smtClean="0"/>
              <a:pPr/>
              <a:t>20</a:t>
            </a:fld>
            <a:endParaRPr lang="en-US"/>
          </a:p>
        </p:txBody>
      </p:sp>
      <p:pic>
        <p:nvPicPr>
          <p:cNvPr id="7" name="Picture 6">
            <a:extLst>
              <a:ext uri="{FF2B5EF4-FFF2-40B4-BE49-F238E27FC236}">
                <a16:creationId xmlns:a16="http://schemas.microsoft.com/office/drawing/2014/main" id="{F61875B3-2C65-718D-7011-1F9894370BF6}"/>
              </a:ext>
            </a:extLst>
          </p:cNvPr>
          <p:cNvPicPr>
            <a:picLocks noChangeAspect="1"/>
          </p:cNvPicPr>
          <p:nvPr/>
        </p:nvPicPr>
        <p:blipFill>
          <a:blip r:embed="rId3"/>
          <a:stretch>
            <a:fillRect/>
          </a:stretch>
        </p:blipFill>
        <p:spPr>
          <a:xfrm>
            <a:off x="5676817" y="-95251"/>
            <a:ext cx="4547837" cy="6389999"/>
          </a:xfrm>
          <a:prstGeom prst="rect">
            <a:avLst/>
          </a:prstGeom>
        </p:spPr>
      </p:pic>
    </p:spTree>
    <p:extLst>
      <p:ext uri="{BB962C8B-B14F-4D97-AF65-F5344CB8AC3E}">
        <p14:creationId xmlns:p14="http://schemas.microsoft.com/office/powerpoint/2010/main" val="25894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CB67-0FA5-A488-619D-7AAD667F34BB}"/>
              </a:ext>
            </a:extLst>
          </p:cNvPr>
          <p:cNvSpPr>
            <a:spLocks noGrp="1"/>
          </p:cNvSpPr>
          <p:nvPr>
            <p:ph type="title"/>
          </p:nvPr>
        </p:nvSpPr>
        <p:spPr>
          <a:xfrm>
            <a:off x="609600" y="693774"/>
            <a:ext cx="10972800" cy="609600"/>
          </a:xfrm>
        </p:spPr>
        <p:txBody>
          <a:bodyPr>
            <a:normAutofit fontScale="90000"/>
          </a:bodyPr>
          <a:lstStyle/>
          <a:p>
            <a:r>
              <a:rPr lang="en-US" b="1" dirty="0"/>
              <a:t>Understanding Barriers in Yogic Practice</a:t>
            </a:r>
            <a:endParaRPr lang="en-US" b="1" dirty="0">
              <a:ea typeface="Calibri Light"/>
              <a:cs typeface="Calibri Light"/>
            </a:endParaRPr>
          </a:p>
        </p:txBody>
      </p:sp>
      <p:sp>
        <p:nvSpPr>
          <p:cNvPr id="3" name="Content Placeholder 2">
            <a:extLst>
              <a:ext uri="{FF2B5EF4-FFF2-40B4-BE49-F238E27FC236}">
                <a16:creationId xmlns:a16="http://schemas.microsoft.com/office/drawing/2014/main" id="{E10F27CB-B90D-B4DC-DF57-102B2BC0D456}"/>
              </a:ext>
            </a:extLst>
          </p:cNvPr>
          <p:cNvSpPr>
            <a:spLocks noGrp="1"/>
          </p:cNvSpPr>
          <p:nvPr>
            <p:ph sz="half" idx="1"/>
          </p:nvPr>
        </p:nvSpPr>
        <p:spPr>
          <a:xfrm>
            <a:off x="595223" y="1417638"/>
            <a:ext cx="4536536" cy="4540340"/>
          </a:xfrm>
        </p:spPr>
        <p:txBody>
          <a:bodyPr vert="horz" lIns="91440" tIns="45720" rIns="91440" bIns="45720" rtlCol="0" anchor="t">
            <a:normAutofit/>
          </a:bodyPr>
          <a:lstStyle/>
          <a:p>
            <a:r>
              <a:rPr lang="en-US" dirty="0"/>
              <a:t>In Yogic Philosophy, the </a:t>
            </a:r>
            <a:r>
              <a:rPr lang="en-US" dirty="0" err="1"/>
              <a:t>Kleshas</a:t>
            </a:r>
            <a:r>
              <a:rPr lang="en-US" dirty="0"/>
              <a:t> represent the primary barriers that block spiritual growth</a:t>
            </a:r>
          </a:p>
          <a:p>
            <a:endParaRPr lang="en-US" dirty="0"/>
          </a:p>
          <a:p>
            <a:r>
              <a:rPr lang="en-US" dirty="0"/>
              <a:t>Understanding barriers allows instruction to foster moving</a:t>
            </a:r>
            <a:r>
              <a:rPr lang="en-US" sz="2800" dirty="0"/>
              <a:t> from </a:t>
            </a:r>
            <a:r>
              <a:rPr lang="en-US" dirty="0"/>
              <a:t>a fixed</a:t>
            </a:r>
            <a:r>
              <a:rPr lang="en-US" sz="2800" dirty="0"/>
              <a:t> to </a:t>
            </a:r>
            <a:r>
              <a:rPr lang="en-US" dirty="0"/>
              <a:t>a growth</a:t>
            </a:r>
            <a:r>
              <a:rPr lang="en-US" sz="2800" dirty="0"/>
              <a:t> mindset</a:t>
            </a:r>
            <a:endParaRPr lang="en-US" dirty="0">
              <a:ea typeface="Calibri"/>
              <a:cs typeface="Calibri"/>
            </a:endParaRPr>
          </a:p>
          <a:p>
            <a:endParaRPr lang="en-US" dirty="0">
              <a:ea typeface="Calibri"/>
              <a:cs typeface="Calibri"/>
            </a:endParaRPr>
          </a:p>
          <a:p>
            <a:endParaRPr lang="en-US" sz="2800" dirty="0">
              <a:ea typeface="Calibri"/>
              <a:cs typeface="Calibri"/>
            </a:endParaRPr>
          </a:p>
          <a:p>
            <a:endParaRPr lang="en-US" dirty="0"/>
          </a:p>
        </p:txBody>
      </p:sp>
      <p:pic>
        <p:nvPicPr>
          <p:cNvPr id="6" name="Content Placeholder 5">
            <a:extLst>
              <a:ext uri="{FF2B5EF4-FFF2-40B4-BE49-F238E27FC236}">
                <a16:creationId xmlns:a16="http://schemas.microsoft.com/office/drawing/2014/main" id="{D5A6A96A-749F-3D71-1DB3-8BB2C65BB991}"/>
              </a:ext>
            </a:extLst>
          </p:cNvPr>
          <p:cNvPicPr>
            <a:picLocks noGrp="1" noChangeAspect="1"/>
          </p:cNvPicPr>
          <p:nvPr>
            <p:ph sz="half" idx="2"/>
          </p:nvPr>
        </p:nvPicPr>
        <p:blipFill>
          <a:blip r:embed="rId3"/>
          <a:stretch>
            <a:fillRect/>
          </a:stretch>
        </p:blipFill>
        <p:spPr>
          <a:xfrm>
            <a:off x="5626841" y="1652529"/>
            <a:ext cx="5969936" cy="3736205"/>
          </a:xfrm>
          <a:prstGeom prst="rect">
            <a:avLst/>
          </a:prstGeom>
        </p:spPr>
      </p:pic>
      <p:sp>
        <p:nvSpPr>
          <p:cNvPr id="5" name="Slide Number Placeholder 4">
            <a:extLst>
              <a:ext uri="{FF2B5EF4-FFF2-40B4-BE49-F238E27FC236}">
                <a16:creationId xmlns:a16="http://schemas.microsoft.com/office/drawing/2014/main" id="{6C88A466-518B-2F2C-063C-7BD0B0E8C80B}"/>
              </a:ext>
            </a:extLst>
          </p:cNvPr>
          <p:cNvSpPr>
            <a:spLocks noGrp="1"/>
          </p:cNvSpPr>
          <p:nvPr>
            <p:ph type="sldNum" sz="quarter" idx="4"/>
          </p:nvPr>
        </p:nvSpPr>
        <p:spPr/>
        <p:txBody>
          <a:bodyPr/>
          <a:lstStyle/>
          <a:p>
            <a:fld id="{9B8B01BA-673E-4211-9E64-C22898E6AF66}" type="slidenum">
              <a:rPr lang="en-US" smtClean="0"/>
              <a:pPr/>
              <a:t>21</a:t>
            </a:fld>
            <a:endParaRPr lang="en-US"/>
          </a:p>
        </p:txBody>
      </p:sp>
    </p:spTree>
    <p:extLst>
      <p:ext uri="{BB962C8B-B14F-4D97-AF65-F5344CB8AC3E}">
        <p14:creationId xmlns:p14="http://schemas.microsoft.com/office/powerpoint/2010/main" val="280081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516D4E-A594-96AF-D76C-013BDE0D1BDA}"/>
              </a:ext>
            </a:extLst>
          </p:cNvPr>
          <p:cNvPicPr>
            <a:picLocks noChangeAspect="1"/>
          </p:cNvPicPr>
          <p:nvPr/>
        </p:nvPicPr>
        <p:blipFill>
          <a:blip r:embed="rId3"/>
          <a:srcRect t="-240" r="-164" b="64076"/>
          <a:stretch/>
        </p:blipFill>
        <p:spPr>
          <a:xfrm>
            <a:off x="2764971" y="4061915"/>
            <a:ext cx="7311996" cy="2065722"/>
          </a:xfrm>
          <a:prstGeom prst="rect">
            <a:avLst/>
          </a:prstGeom>
        </p:spPr>
      </p:pic>
      <p:sp>
        <p:nvSpPr>
          <p:cNvPr id="2" name="Title 1">
            <a:extLst>
              <a:ext uri="{FF2B5EF4-FFF2-40B4-BE49-F238E27FC236}">
                <a16:creationId xmlns:a16="http://schemas.microsoft.com/office/drawing/2014/main" id="{D7F6C525-7B4D-66D9-0FD7-07FA82929614}"/>
              </a:ext>
            </a:extLst>
          </p:cNvPr>
          <p:cNvSpPr>
            <a:spLocks noGrp="1"/>
          </p:cNvSpPr>
          <p:nvPr>
            <p:ph type="title"/>
          </p:nvPr>
        </p:nvSpPr>
        <p:spPr>
          <a:xfrm>
            <a:off x="381000" y="681856"/>
            <a:ext cx="11430000" cy="677091"/>
          </a:xfrm>
        </p:spPr>
        <p:txBody>
          <a:bodyPr>
            <a:normAutofit/>
          </a:bodyPr>
          <a:lstStyle/>
          <a:p>
            <a:pPr algn="ctr"/>
            <a:r>
              <a:rPr lang="en-US" b="1" dirty="0">
                <a:solidFill>
                  <a:schemeClr val="tx1"/>
                </a:solidFill>
                <a:ea typeface="Calibri Light"/>
                <a:cs typeface="Calibri Light"/>
              </a:rPr>
              <a:t>Yoga Philosophy and Trauma-Informed Care</a:t>
            </a:r>
            <a:endParaRPr lang="en-US" b="1" dirty="0">
              <a:solidFill>
                <a:schemeClr val="tx1"/>
              </a:solidFill>
            </a:endParaRPr>
          </a:p>
        </p:txBody>
      </p:sp>
      <p:sp>
        <p:nvSpPr>
          <p:cNvPr id="3" name="Content Placeholder 2">
            <a:extLst>
              <a:ext uri="{FF2B5EF4-FFF2-40B4-BE49-F238E27FC236}">
                <a16:creationId xmlns:a16="http://schemas.microsoft.com/office/drawing/2014/main" id="{FE1FCD48-76B7-7D2B-8B38-63E3355C8541}"/>
              </a:ext>
            </a:extLst>
          </p:cNvPr>
          <p:cNvSpPr>
            <a:spLocks noGrp="1"/>
          </p:cNvSpPr>
          <p:nvPr>
            <p:ph idx="1"/>
          </p:nvPr>
        </p:nvSpPr>
        <p:spPr>
          <a:xfrm>
            <a:off x="140898" y="1477672"/>
            <a:ext cx="12051102" cy="3289508"/>
          </a:xfrm>
        </p:spPr>
        <p:txBody>
          <a:bodyPr vert="horz" lIns="91440" tIns="45720" rIns="91440" bIns="45720" rtlCol="0" anchor="t">
            <a:normAutofit/>
          </a:bodyPr>
          <a:lstStyle/>
          <a:p>
            <a:r>
              <a:rPr lang="en-US" sz="2400" dirty="0">
                <a:cs typeface="Calibri"/>
              </a:rPr>
              <a:t>Teaching Yoga philosophy principles (8 Limbs, Koshas, </a:t>
            </a:r>
            <a:r>
              <a:rPr lang="en-US" sz="2400" dirty="0" err="1">
                <a:cs typeface="Calibri"/>
              </a:rPr>
              <a:t>Gunas</a:t>
            </a:r>
            <a:r>
              <a:rPr lang="en-US" sz="2400" dirty="0">
                <a:cs typeface="Calibri"/>
              </a:rPr>
              <a:t>, </a:t>
            </a:r>
            <a:r>
              <a:rPr lang="en-US" sz="2400" dirty="0" err="1">
                <a:cs typeface="Calibri"/>
              </a:rPr>
              <a:t>Kleshas</a:t>
            </a:r>
            <a:r>
              <a:rPr lang="en-US" sz="2400" dirty="0">
                <a:cs typeface="Calibri"/>
              </a:rPr>
              <a:t>) provides VA Yoga instructors with insights to better serve Veterans</a:t>
            </a:r>
            <a:endParaRPr lang="en-US" sz="2400" dirty="0"/>
          </a:p>
          <a:p>
            <a:r>
              <a:rPr lang="en-US" sz="2400" dirty="0">
                <a:cs typeface="Calibri"/>
              </a:rPr>
              <a:t>Alignment with principles of Trauma-Informed Care</a:t>
            </a:r>
            <a:endParaRPr lang="en-US" sz="2400" dirty="0"/>
          </a:p>
          <a:p>
            <a:pPr>
              <a:lnSpc>
                <a:spcPct val="70000"/>
              </a:lnSpc>
            </a:pPr>
            <a:r>
              <a:rPr lang="en-US" sz="2400" dirty="0">
                <a:cs typeface="Calibri"/>
              </a:rPr>
              <a:t>The philosophical concepts inform: </a:t>
            </a:r>
          </a:p>
          <a:p>
            <a:pPr lvl="1">
              <a:lnSpc>
                <a:spcPct val="70000"/>
              </a:lnSpc>
            </a:pPr>
            <a:r>
              <a:rPr lang="en-US" dirty="0">
                <a:cs typeface="Calibri"/>
              </a:rPr>
              <a:t>Exploring the lived experience of chronic illness</a:t>
            </a:r>
            <a:endParaRPr lang="en-US" dirty="0"/>
          </a:p>
          <a:p>
            <a:pPr lvl="1">
              <a:lnSpc>
                <a:spcPct val="70000"/>
              </a:lnSpc>
            </a:pPr>
            <a:r>
              <a:rPr lang="en-US" dirty="0">
                <a:cs typeface="Calibri"/>
              </a:rPr>
              <a:t>Coping/resilience skills</a:t>
            </a:r>
          </a:p>
          <a:p>
            <a:pPr lvl="1"/>
            <a:r>
              <a:rPr lang="en-US" dirty="0">
                <a:cs typeface="Calibri"/>
              </a:rPr>
              <a:t>Connecting to well-being</a:t>
            </a:r>
          </a:p>
        </p:txBody>
      </p:sp>
      <p:sp>
        <p:nvSpPr>
          <p:cNvPr id="5" name="Slide Number Placeholder 4">
            <a:extLst>
              <a:ext uri="{FF2B5EF4-FFF2-40B4-BE49-F238E27FC236}">
                <a16:creationId xmlns:a16="http://schemas.microsoft.com/office/drawing/2014/main" id="{31CD832D-E60A-630E-69C6-6AFB339674AA}"/>
              </a:ext>
            </a:extLst>
          </p:cNvPr>
          <p:cNvSpPr>
            <a:spLocks noGrp="1"/>
          </p:cNvSpPr>
          <p:nvPr>
            <p:ph type="sldNum" sz="quarter" idx="4"/>
          </p:nvPr>
        </p:nvSpPr>
        <p:spPr/>
        <p:txBody>
          <a:bodyPr/>
          <a:lstStyle/>
          <a:p>
            <a:fld id="{9B8B01BA-673E-4211-9E64-C22898E6AF66}" type="slidenum">
              <a:rPr lang="en-US" smtClean="0"/>
              <a:pPr/>
              <a:t>22</a:t>
            </a:fld>
            <a:endParaRPr lang="en-US"/>
          </a:p>
        </p:txBody>
      </p:sp>
    </p:spTree>
    <p:extLst>
      <p:ext uri="{BB962C8B-B14F-4D97-AF65-F5344CB8AC3E}">
        <p14:creationId xmlns:p14="http://schemas.microsoft.com/office/powerpoint/2010/main" val="1790668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37DDCC-D0A5-C4F0-B94A-D9A5B0E940F1}"/>
              </a:ext>
            </a:extLst>
          </p:cNvPr>
          <p:cNvSpPr>
            <a:spLocks noGrp="1"/>
          </p:cNvSpPr>
          <p:nvPr>
            <p:ph type="sldNum" sz="quarter" idx="4"/>
          </p:nvPr>
        </p:nvSpPr>
        <p:spPr/>
        <p:txBody>
          <a:bodyPr/>
          <a:lstStyle/>
          <a:p>
            <a:fld id="{9B8B01BA-673E-4211-9E64-C22898E6AF66}" type="slidenum">
              <a:rPr lang="en-US" smtClean="0"/>
              <a:pPr/>
              <a:t>23</a:t>
            </a:fld>
            <a:endParaRPr lang="en-US"/>
          </a:p>
        </p:txBody>
      </p:sp>
      <p:sp>
        <p:nvSpPr>
          <p:cNvPr id="2" name="Title 1">
            <a:extLst>
              <a:ext uri="{FF2B5EF4-FFF2-40B4-BE49-F238E27FC236}">
                <a16:creationId xmlns:a16="http://schemas.microsoft.com/office/drawing/2014/main" id="{EDA1BE8F-0B19-08BC-F723-CF3CD8E34BDD}"/>
              </a:ext>
            </a:extLst>
          </p:cNvPr>
          <p:cNvSpPr>
            <a:spLocks noGrp="1"/>
          </p:cNvSpPr>
          <p:nvPr>
            <p:ph type="title" idx="4294967295"/>
          </p:nvPr>
        </p:nvSpPr>
        <p:spPr>
          <a:xfrm>
            <a:off x="609600" y="624009"/>
            <a:ext cx="10972800" cy="609600"/>
          </a:xfrm>
        </p:spPr>
        <p:txBody>
          <a:bodyPr>
            <a:normAutofit/>
          </a:bodyPr>
          <a:lstStyle/>
          <a:p>
            <a:pPr algn="ctr"/>
            <a:r>
              <a:rPr lang="en-US" sz="3600" b="1" dirty="0">
                <a:solidFill>
                  <a:schemeClr val="tx1"/>
                </a:solidFill>
                <a:effectLst/>
                <a:latin typeface="Calibri"/>
                <a:ea typeface="Calibri"/>
                <a:cs typeface="Times New Roman"/>
              </a:rPr>
              <a:t>Introducing </a:t>
            </a:r>
            <a:r>
              <a:rPr lang="en-US" b="1" dirty="0">
                <a:solidFill>
                  <a:schemeClr val="tx1"/>
                </a:solidFill>
                <a:latin typeface="Calibri"/>
                <a:ea typeface="Calibri"/>
                <a:cs typeface="Times New Roman"/>
              </a:rPr>
              <a:t>Yoga</a:t>
            </a:r>
            <a:r>
              <a:rPr lang="en-US" sz="3600" b="1" dirty="0">
                <a:solidFill>
                  <a:schemeClr val="tx1"/>
                </a:solidFill>
                <a:effectLst/>
                <a:latin typeface="Calibri"/>
                <a:ea typeface="Calibri"/>
                <a:cs typeface="Times New Roman"/>
              </a:rPr>
              <a:t> within </a:t>
            </a:r>
            <a:r>
              <a:rPr lang="en-US" b="1" dirty="0">
                <a:solidFill>
                  <a:schemeClr val="tx1"/>
                </a:solidFill>
                <a:latin typeface="Calibri"/>
                <a:ea typeface="Calibri"/>
                <a:cs typeface="Times New Roman"/>
              </a:rPr>
              <a:t>Clinical</a:t>
            </a:r>
            <a:r>
              <a:rPr lang="en-US" sz="3600" b="1" dirty="0">
                <a:solidFill>
                  <a:schemeClr val="tx1"/>
                </a:solidFill>
                <a:effectLst/>
                <a:latin typeface="Calibri"/>
                <a:ea typeface="Calibri"/>
                <a:cs typeface="Times New Roman"/>
              </a:rPr>
              <a:t> </a:t>
            </a:r>
            <a:r>
              <a:rPr lang="en-US" b="1" dirty="0">
                <a:solidFill>
                  <a:schemeClr val="tx1"/>
                </a:solidFill>
                <a:latin typeface="Calibri"/>
                <a:ea typeface="Calibri"/>
                <a:cs typeface="Times New Roman"/>
              </a:rPr>
              <a:t>Care</a:t>
            </a:r>
            <a:r>
              <a:rPr lang="en-US" sz="3600" b="1" dirty="0">
                <a:solidFill>
                  <a:schemeClr val="tx1"/>
                </a:solidFill>
                <a:effectLst/>
                <a:latin typeface="Calibri"/>
                <a:ea typeface="Calibri"/>
                <a:cs typeface="Times New Roman"/>
              </a:rPr>
              <a:t> </a:t>
            </a:r>
            <a:r>
              <a:rPr lang="en-US" b="1" dirty="0">
                <a:solidFill>
                  <a:schemeClr val="tx1"/>
                </a:solidFill>
                <a:latin typeface="Calibri"/>
                <a:ea typeface="Calibri"/>
                <a:cs typeface="Times New Roman"/>
              </a:rPr>
              <a:t>Models</a:t>
            </a:r>
            <a:r>
              <a:rPr lang="en-US" sz="3600" b="1" dirty="0">
                <a:solidFill>
                  <a:schemeClr val="tx1"/>
                </a:solidFill>
                <a:effectLst/>
                <a:latin typeface="Calibri"/>
                <a:ea typeface="Calibri"/>
                <a:cs typeface="Times New Roman"/>
              </a:rPr>
              <a:t> </a:t>
            </a:r>
            <a:endParaRPr lang="en-US" b="1" dirty="0">
              <a:solidFill>
                <a:schemeClr val="tx1"/>
              </a:solidFill>
              <a:latin typeface="Calibri"/>
              <a:ea typeface="Calibri"/>
              <a:cs typeface="Times New Roman"/>
            </a:endParaRPr>
          </a:p>
        </p:txBody>
      </p:sp>
      <p:sp>
        <p:nvSpPr>
          <p:cNvPr id="3" name="Content Placeholder 2">
            <a:extLst>
              <a:ext uri="{FF2B5EF4-FFF2-40B4-BE49-F238E27FC236}">
                <a16:creationId xmlns:a16="http://schemas.microsoft.com/office/drawing/2014/main" id="{D4AB784B-5E70-75D4-88AE-E9247D8CAF3B}"/>
              </a:ext>
            </a:extLst>
          </p:cNvPr>
          <p:cNvSpPr>
            <a:spLocks noGrp="1"/>
          </p:cNvSpPr>
          <p:nvPr>
            <p:ph sz="half" idx="4294967295"/>
          </p:nvPr>
        </p:nvSpPr>
        <p:spPr>
          <a:xfrm>
            <a:off x="304800" y="1352332"/>
            <a:ext cx="11452045" cy="5014791"/>
          </a:xfrm>
        </p:spPr>
        <p:txBody>
          <a:bodyPr vert="horz" lIns="91440" tIns="45720" rIns="91440" bIns="45720" rtlCol="0" anchor="t">
            <a:normAutofit fontScale="85000" lnSpcReduction="20000"/>
          </a:bodyPr>
          <a:lstStyle/>
          <a:p>
            <a:r>
              <a:rPr lang="en-US" b="1" dirty="0">
                <a:solidFill>
                  <a:srgbClr val="000000"/>
                </a:solidFill>
                <a:ea typeface="Calibri"/>
                <a:cs typeface="Calibri"/>
              </a:rPr>
              <a:t>Setting expectations </a:t>
            </a:r>
            <a:r>
              <a:rPr lang="en-US" dirty="0">
                <a:solidFill>
                  <a:srgbClr val="000000"/>
                </a:solidFill>
                <a:ea typeface="Calibri"/>
                <a:cs typeface="Calibri"/>
              </a:rPr>
              <a:t>regarding health outcomes with yoga</a:t>
            </a:r>
            <a:endParaRPr lang="en-US" dirty="0"/>
          </a:p>
          <a:p>
            <a:pPr lvl="1"/>
            <a:r>
              <a:rPr lang="en-US" sz="2800" dirty="0">
                <a:solidFill>
                  <a:srgbClr val="000000"/>
                </a:solidFill>
                <a:ea typeface="Calibri"/>
                <a:cs typeface="Calibri"/>
              </a:rPr>
              <a:t>Healthcare Professionals vs. Yoga Professionals</a:t>
            </a:r>
          </a:p>
          <a:p>
            <a:pPr lvl="1"/>
            <a:r>
              <a:rPr lang="en-US" sz="2800" dirty="0">
                <a:solidFill>
                  <a:srgbClr val="000000"/>
                </a:solidFill>
                <a:ea typeface="Calibri"/>
                <a:cs typeface="Calibri"/>
              </a:rPr>
              <a:t>Specificity and generalizability of outcome(s)</a:t>
            </a:r>
          </a:p>
          <a:p>
            <a:pPr lvl="1"/>
            <a:r>
              <a:rPr lang="en-US" sz="2800" dirty="0">
                <a:solidFill>
                  <a:srgbClr val="000000"/>
                </a:solidFill>
                <a:ea typeface="Calibri"/>
                <a:cs typeface="Calibri"/>
              </a:rPr>
              <a:t>Need for concomitant therapeutic lifestyle change</a:t>
            </a:r>
          </a:p>
          <a:p>
            <a:pPr lvl="1"/>
            <a:endParaRPr lang="en-US" sz="2800" dirty="0">
              <a:solidFill>
                <a:srgbClr val="000000"/>
              </a:solidFill>
              <a:ea typeface="Calibri"/>
              <a:cs typeface="Calibri"/>
            </a:endParaRPr>
          </a:p>
          <a:p>
            <a:r>
              <a:rPr lang="en-US" b="1" dirty="0">
                <a:solidFill>
                  <a:srgbClr val="000000"/>
                </a:solidFill>
                <a:ea typeface="Calibri"/>
                <a:cs typeface="Calibri"/>
              </a:rPr>
              <a:t>Disease-specific postures</a:t>
            </a:r>
          </a:p>
          <a:p>
            <a:pPr lvl="1"/>
            <a:r>
              <a:rPr lang="en-US" sz="2800" dirty="0">
                <a:solidFill>
                  <a:srgbClr val="000000"/>
                </a:solidFill>
                <a:ea typeface="Calibri"/>
                <a:cs typeface="Calibri"/>
              </a:rPr>
              <a:t>Evidence vs. Myth </a:t>
            </a:r>
          </a:p>
          <a:p>
            <a:pPr lvl="1"/>
            <a:endParaRPr lang="en-US" sz="2800" dirty="0">
              <a:solidFill>
                <a:srgbClr val="000000"/>
              </a:solidFill>
              <a:ea typeface="Calibri"/>
              <a:cs typeface="Calibri"/>
            </a:endParaRPr>
          </a:p>
          <a:p>
            <a:r>
              <a:rPr lang="en-US" b="1" dirty="0">
                <a:solidFill>
                  <a:srgbClr val="000000"/>
                </a:solidFill>
                <a:ea typeface="Calibri"/>
                <a:cs typeface="Calibri"/>
              </a:rPr>
              <a:t>Modifications of instruction</a:t>
            </a:r>
            <a:endParaRPr lang="en-US" b="1" dirty="0">
              <a:ea typeface="Calibri"/>
              <a:cs typeface="Calibri"/>
            </a:endParaRPr>
          </a:p>
          <a:p>
            <a:pPr lvl="1"/>
            <a:r>
              <a:rPr lang="en-US" sz="2800" dirty="0">
                <a:solidFill>
                  <a:srgbClr val="000000"/>
                </a:solidFill>
                <a:ea typeface="Calibri"/>
                <a:cs typeface="Calibri"/>
              </a:rPr>
              <a:t>Safety and Interoception</a:t>
            </a:r>
          </a:p>
          <a:p>
            <a:pPr lvl="1"/>
            <a:r>
              <a:rPr lang="en-US" sz="2800" dirty="0">
                <a:solidFill>
                  <a:srgbClr val="000000"/>
                </a:solidFill>
                <a:ea typeface="Calibri"/>
                <a:cs typeface="Calibri"/>
              </a:rPr>
              <a:t>Virtual vs. Face to Face</a:t>
            </a:r>
          </a:p>
          <a:p>
            <a:pPr lvl="1"/>
            <a:r>
              <a:rPr lang="en-US" sz="2800" dirty="0">
                <a:solidFill>
                  <a:srgbClr val="000000"/>
                </a:solidFill>
                <a:ea typeface="Calibri"/>
                <a:cs typeface="Calibri"/>
              </a:rPr>
              <a:t>Supporting patients with disability</a:t>
            </a:r>
          </a:p>
          <a:p>
            <a:pPr lvl="1"/>
            <a:endParaRPr lang="en-US" sz="2800" dirty="0">
              <a:solidFill>
                <a:srgbClr val="000000"/>
              </a:solidFill>
              <a:ea typeface="Calibri"/>
              <a:cs typeface="Calibri"/>
            </a:endParaRPr>
          </a:p>
          <a:p>
            <a:r>
              <a:rPr lang="en-US" b="1" dirty="0">
                <a:solidFill>
                  <a:srgbClr val="000000"/>
                </a:solidFill>
                <a:ea typeface="Calibri"/>
                <a:cs typeface="Calibri"/>
              </a:rPr>
              <a:t>Discussion of yoga philosophy, the stress response and self-regulation</a:t>
            </a:r>
          </a:p>
          <a:p>
            <a:endParaRPr lang="en-US" dirty="0">
              <a:solidFill>
                <a:srgbClr val="000000"/>
              </a:solidFill>
              <a:ea typeface="Calibri"/>
              <a:cs typeface="Calibri"/>
            </a:endParaRPr>
          </a:p>
          <a:p>
            <a:endParaRPr lang="en-US" dirty="0">
              <a:solidFill>
                <a:srgbClr val="000000"/>
              </a:solidFill>
              <a:ea typeface="Calibri"/>
              <a:cs typeface="Calibri"/>
            </a:endParaRPr>
          </a:p>
          <a:p>
            <a:endParaRPr lang="en-US" dirty="0">
              <a:solidFill>
                <a:srgbClr val="000000"/>
              </a:solidFill>
              <a:ea typeface="Calibri"/>
              <a:cs typeface="Calibri"/>
            </a:endParaRPr>
          </a:p>
          <a:p>
            <a:endParaRPr lang="en-US" dirty="0">
              <a:solidFill>
                <a:srgbClr val="000000"/>
              </a:solidFill>
              <a:ea typeface="Calibri"/>
              <a:cs typeface="Calibri"/>
            </a:endParaRPr>
          </a:p>
        </p:txBody>
      </p:sp>
    </p:spTree>
    <p:extLst>
      <p:ext uri="{BB962C8B-B14F-4D97-AF65-F5344CB8AC3E}">
        <p14:creationId xmlns:p14="http://schemas.microsoft.com/office/powerpoint/2010/main" val="2614309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ACF6B2-5AF3-578D-B927-489CFC90BD70}"/>
              </a:ext>
            </a:extLst>
          </p:cNvPr>
          <p:cNvSpPr>
            <a:spLocks noGrp="1"/>
          </p:cNvSpPr>
          <p:nvPr>
            <p:ph type="ctrTitle"/>
          </p:nvPr>
        </p:nvSpPr>
        <p:spPr/>
        <p:txBody>
          <a:bodyPr/>
          <a:lstStyle/>
          <a:p>
            <a:r>
              <a:rPr lang="en-US" b="1"/>
              <a:t>Multiple Paths for Participation in Yoga</a:t>
            </a:r>
          </a:p>
        </p:txBody>
      </p:sp>
      <p:sp>
        <p:nvSpPr>
          <p:cNvPr id="3" name="Subtitle 2">
            <a:extLst>
              <a:ext uri="{FF2B5EF4-FFF2-40B4-BE49-F238E27FC236}">
                <a16:creationId xmlns:a16="http://schemas.microsoft.com/office/drawing/2014/main" id="{9F13BD76-EF29-203C-5FE8-18D73479C3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3458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DA2B-529B-B5FB-D6B1-F491C05370D4}"/>
              </a:ext>
            </a:extLst>
          </p:cNvPr>
          <p:cNvSpPr>
            <a:spLocks noGrp="1"/>
          </p:cNvSpPr>
          <p:nvPr>
            <p:ph type="title"/>
          </p:nvPr>
        </p:nvSpPr>
        <p:spPr>
          <a:xfrm>
            <a:off x="457200" y="691663"/>
            <a:ext cx="11430000" cy="677091"/>
          </a:xfrm>
        </p:spPr>
        <p:txBody>
          <a:bodyPr>
            <a:normAutofit/>
          </a:bodyPr>
          <a:lstStyle/>
          <a:p>
            <a:pPr algn="ctr"/>
            <a:r>
              <a:rPr lang="en-US"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Available Pathways for Patient Access to Yoga</a:t>
            </a:r>
            <a:endParaRPr lang="en-US" b="1" dirty="0">
              <a:solidFill>
                <a:schemeClr val="tx1"/>
              </a:solidFill>
            </a:endParaRPr>
          </a:p>
        </p:txBody>
      </p:sp>
      <p:sp>
        <p:nvSpPr>
          <p:cNvPr id="3" name="Content Placeholder 2">
            <a:extLst>
              <a:ext uri="{FF2B5EF4-FFF2-40B4-BE49-F238E27FC236}">
                <a16:creationId xmlns:a16="http://schemas.microsoft.com/office/drawing/2014/main" id="{208F4208-F336-B4C4-13BA-928416AFBAA2}"/>
              </a:ext>
            </a:extLst>
          </p:cNvPr>
          <p:cNvSpPr>
            <a:spLocks noGrp="1"/>
          </p:cNvSpPr>
          <p:nvPr>
            <p:ph idx="1"/>
          </p:nvPr>
        </p:nvSpPr>
        <p:spPr>
          <a:xfrm>
            <a:off x="623977" y="1368754"/>
            <a:ext cx="10602823" cy="4797583"/>
          </a:xfrm>
        </p:spPr>
        <p:txBody>
          <a:bodyPr vert="horz" lIns="91440" tIns="45720" rIns="91440" bIns="45720" rtlCol="0" anchor="t">
            <a:normAutofit fontScale="77500" lnSpcReduction="20000"/>
          </a:bodyPr>
          <a:lstStyle/>
          <a:p>
            <a:r>
              <a:rPr lang="en-US" sz="3100" dirty="0"/>
              <a:t>In-person </a:t>
            </a:r>
          </a:p>
          <a:p>
            <a:pPr lvl="1"/>
            <a:r>
              <a:rPr lang="en-US" sz="3100" dirty="0">
                <a:cs typeface="Calibri"/>
              </a:rPr>
              <a:t>Outpatient:</a:t>
            </a:r>
            <a:endParaRPr lang="en-US" sz="3100" dirty="0">
              <a:ea typeface="Calibri"/>
              <a:cs typeface="Calibri"/>
            </a:endParaRPr>
          </a:p>
          <a:p>
            <a:pPr lvl="2"/>
            <a:r>
              <a:rPr lang="en-US" sz="3100" dirty="0">
                <a:cs typeface="Calibri"/>
              </a:rPr>
              <a:t>Group classes</a:t>
            </a:r>
            <a:endParaRPr lang="en-US" sz="3100" dirty="0">
              <a:ea typeface="Calibri"/>
              <a:cs typeface="Calibri"/>
            </a:endParaRPr>
          </a:p>
          <a:p>
            <a:pPr lvl="3">
              <a:buFont typeface="Arial" panose="05000000000000000000" pitchFamily="2" charset="2"/>
              <a:buChar char="•"/>
            </a:pPr>
            <a:r>
              <a:rPr lang="en-US" sz="3100" dirty="0">
                <a:cs typeface="Calibri"/>
              </a:rPr>
              <a:t>Drop-in </a:t>
            </a:r>
            <a:endParaRPr lang="en-US" sz="3100" dirty="0">
              <a:ea typeface="Calibri"/>
              <a:cs typeface="Calibri"/>
            </a:endParaRPr>
          </a:p>
          <a:p>
            <a:pPr lvl="3"/>
            <a:r>
              <a:rPr lang="en-US" sz="3100" dirty="0">
                <a:cs typeface="Calibri"/>
              </a:rPr>
              <a:t>Cohort </a:t>
            </a:r>
            <a:endParaRPr lang="en-US" sz="3100" dirty="0">
              <a:ea typeface="Calibri"/>
              <a:cs typeface="Calibri"/>
            </a:endParaRPr>
          </a:p>
          <a:p>
            <a:pPr lvl="1"/>
            <a:r>
              <a:rPr lang="en-US" sz="3100" dirty="0">
                <a:cs typeface="Calibri"/>
              </a:rPr>
              <a:t>Inpatient groups– (e.g., </a:t>
            </a:r>
            <a:r>
              <a:rPr lang="en-US" sz="3100" dirty="0">
                <a:effectLst/>
                <a:latin typeface="Calibri"/>
                <a:ea typeface="Calibri"/>
                <a:cs typeface="Calibri"/>
              </a:rPr>
              <a:t>Mental Health Acute Recovery Center) </a:t>
            </a:r>
            <a:endParaRPr lang="en-US" sz="3100" dirty="0">
              <a:latin typeface="Calibri"/>
              <a:ea typeface="Calibri"/>
              <a:cs typeface="Calibri"/>
            </a:endParaRPr>
          </a:p>
          <a:p>
            <a:pPr marL="457200" lvl="1" indent="0">
              <a:buNone/>
            </a:pPr>
            <a:endParaRPr lang="en-US" sz="3100" dirty="0">
              <a:latin typeface="Calibri"/>
              <a:ea typeface="Calibri"/>
              <a:cs typeface="Calibri"/>
            </a:endParaRPr>
          </a:p>
          <a:p>
            <a:r>
              <a:rPr lang="en-US" sz="3100" dirty="0">
                <a:cs typeface="Calibri"/>
              </a:rPr>
              <a:t>Virtual</a:t>
            </a:r>
            <a:endParaRPr lang="en-US" sz="3100" dirty="0">
              <a:ea typeface="Calibri"/>
              <a:cs typeface="Calibri"/>
            </a:endParaRPr>
          </a:p>
          <a:p>
            <a:pPr lvl="1"/>
            <a:r>
              <a:rPr lang="en-US" sz="3100" dirty="0">
                <a:ea typeface="Calibri"/>
                <a:cs typeface="Calibri"/>
              </a:rPr>
              <a:t>Synchronous Group Classes</a:t>
            </a:r>
          </a:p>
          <a:p>
            <a:pPr lvl="1"/>
            <a:r>
              <a:rPr lang="en-US" sz="3100" dirty="0">
                <a:ea typeface="Calibri"/>
                <a:cs typeface="Calibri"/>
              </a:rPr>
              <a:t>Asynchronous Recorded Videos</a:t>
            </a:r>
          </a:p>
          <a:p>
            <a:pPr>
              <a:spcBef>
                <a:spcPts val="500"/>
              </a:spcBef>
              <a:buFont typeface="Courier New" panose="02070309020205020404" pitchFamily="49" charset="0"/>
              <a:buChar char="•"/>
            </a:pPr>
            <a:endParaRPr lang="en-US" sz="3100" dirty="0">
              <a:ea typeface="+mn-lt"/>
              <a:cs typeface="+mn-lt"/>
            </a:endParaRPr>
          </a:p>
          <a:p>
            <a:pPr>
              <a:spcBef>
                <a:spcPts val="500"/>
              </a:spcBef>
              <a:buFont typeface="Courier New" panose="02070309020205020404" pitchFamily="49" charset="0"/>
              <a:buChar char="•"/>
            </a:pPr>
            <a:r>
              <a:rPr lang="en-US" sz="3100" dirty="0">
                <a:ea typeface="+mn-lt"/>
                <a:cs typeface="+mn-lt"/>
              </a:rPr>
              <a:t>Well-being vs. Clinical care</a:t>
            </a:r>
            <a:endParaRPr lang="en-US" sz="3100" dirty="0"/>
          </a:p>
          <a:p>
            <a:pPr lvl="1"/>
            <a:r>
              <a:rPr lang="en-US" sz="3100" dirty="0">
                <a:ea typeface="+mn-lt"/>
                <a:cs typeface="+mn-lt"/>
              </a:rPr>
              <a:t>Well-being Groups widely available</a:t>
            </a:r>
          </a:p>
          <a:p>
            <a:pPr lvl="1"/>
            <a:r>
              <a:rPr lang="en-US" sz="3100" dirty="0">
                <a:ea typeface="+mn-lt"/>
                <a:cs typeface="+mn-lt"/>
              </a:rPr>
              <a:t>Clinical Care cohorts in development across VA </a:t>
            </a:r>
          </a:p>
          <a:p>
            <a:pPr>
              <a:buFont typeface="Arial" panose="02070309020205020404" pitchFamily="49" charset="0"/>
              <a:buChar char="•"/>
            </a:pPr>
            <a:endParaRPr lang="en-US" dirty="0">
              <a:ea typeface="Calibri"/>
              <a:cs typeface="Calibri"/>
            </a:endParaRPr>
          </a:p>
          <a:p>
            <a:endParaRPr lang="en-US" dirty="0">
              <a:ea typeface="Calibri"/>
              <a:cs typeface="Calibri"/>
            </a:endParaRPr>
          </a:p>
        </p:txBody>
      </p:sp>
      <p:sp>
        <p:nvSpPr>
          <p:cNvPr id="5" name="Slide Number Placeholder 4">
            <a:extLst>
              <a:ext uri="{FF2B5EF4-FFF2-40B4-BE49-F238E27FC236}">
                <a16:creationId xmlns:a16="http://schemas.microsoft.com/office/drawing/2014/main" id="{F30190FB-3432-AAA4-4700-0E04D7AC7787}"/>
              </a:ext>
            </a:extLst>
          </p:cNvPr>
          <p:cNvSpPr>
            <a:spLocks noGrp="1"/>
          </p:cNvSpPr>
          <p:nvPr>
            <p:ph type="sldNum" sz="quarter" idx="4"/>
          </p:nvPr>
        </p:nvSpPr>
        <p:spPr/>
        <p:txBody>
          <a:bodyPr/>
          <a:lstStyle/>
          <a:p>
            <a:fld id="{9B8B01BA-673E-4211-9E64-C22898E6AF66}" type="slidenum">
              <a:rPr lang="en-US" smtClean="0"/>
              <a:pPr/>
              <a:t>25</a:t>
            </a:fld>
            <a:endParaRPr lang="en-US"/>
          </a:p>
        </p:txBody>
      </p:sp>
      <p:pic>
        <p:nvPicPr>
          <p:cNvPr id="6" name="Graphic 5" descr="Route (Two Pins With A Path) with solid fill">
            <a:extLst>
              <a:ext uri="{FF2B5EF4-FFF2-40B4-BE49-F238E27FC236}">
                <a16:creationId xmlns:a16="http://schemas.microsoft.com/office/drawing/2014/main" id="{F85AB140-875C-699E-0512-7C0C70C891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1945" y="2170179"/>
            <a:ext cx="2665255" cy="2665255"/>
          </a:xfrm>
          <a:prstGeom prst="rect">
            <a:avLst/>
          </a:prstGeom>
        </p:spPr>
      </p:pic>
    </p:spTree>
    <p:extLst>
      <p:ext uri="{BB962C8B-B14F-4D97-AF65-F5344CB8AC3E}">
        <p14:creationId xmlns:p14="http://schemas.microsoft.com/office/powerpoint/2010/main" val="305692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7452606-175E-0C64-6986-DF1A995C3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4" y="649123"/>
            <a:ext cx="10334346" cy="545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90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F0A7CB-D860-37BC-CC29-CD4B6241DBA8}"/>
              </a:ext>
            </a:extLst>
          </p:cNvPr>
          <p:cNvGrpSpPr/>
          <p:nvPr/>
        </p:nvGrpSpPr>
        <p:grpSpPr>
          <a:xfrm>
            <a:off x="846342" y="2188673"/>
            <a:ext cx="9560944" cy="2704822"/>
            <a:chOff x="-2" y="2348416"/>
            <a:chExt cx="9144001" cy="2399026"/>
          </a:xfrm>
        </p:grpSpPr>
        <p:sp>
          <p:nvSpPr>
            <p:cNvPr id="5" name="Rectangle 4">
              <a:extLst>
                <a:ext uri="{FF2B5EF4-FFF2-40B4-BE49-F238E27FC236}">
                  <a16:creationId xmlns:a16="http://schemas.microsoft.com/office/drawing/2014/main" id="{258F4007-DA40-7284-0180-70869969B145}"/>
                </a:ext>
              </a:extLst>
            </p:cNvPr>
            <p:cNvSpPr/>
            <p:nvPr/>
          </p:nvSpPr>
          <p:spPr>
            <a:xfrm>
              <a:off x="-2" y="2348416"/>
              <a:ext cx="9144001" cy="224556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3F6506-E231-571C-7E67-DFED1D7E8FA1}"/>
                </a:ext>
              </a:extLst>
            </p:cNvPr>
            <p:cNvSpPr/>
            <p:nvPr/>
          </p:nvSpPr>
          <p:spPr>
            <a:xfrm>
              <a:off x="195575" y="3901056"/>
              <a:ext cx="1566352" cy="846386"/>
            </a:xfrm>
            <a:prstGeom prst="rect">
              <a:avLst/>
            </a:prstGeom>
          </p:spPr>
          <p:txBody>
            <a:bodyPr wrap="square">
              <a:spAutoFit/>
            </a:bodyPr>
            <a:lstStyle/>
            <a:p>
              <a:pPr algn="ctr"/>
              <a:r>
                <a:rPr lang="en-US" sz="1700" b="1">
                  <a:solidFill>
                    <a:srgbClr val="532805"/>
                  </a:solidFill>
                  <a:latin typeface="Arial" panose="020B0604020202020204" pitchFamily="34" charset="0"/>
                  <a:ea typeface="Source Sans Pro" panose="020B0503030403020204" pitchFamily="34" charset="0"/>
                  <a:cs typeface="Arial" panose="020B0604020202020204" pitchFamily="34" charset="0"/>
                </a:rPr>
                <a:t>EMR-based </a:t>
              </a:r>
            </a:p>
            <a:p>
              <a:pPr algn="ctr"/>
              <a:r>
                <a:rPr lang="en-US" sz="1700" b="1">
                  <a:solidFill>
                    <a:srgbClr val="532805"/>
                  </a:solidFill>
                  <a:latin typeface="Arial" panose="020B0604020202020204" pitchFamily="34" charset="0"/>
                  <a:ea typeface="Source Sans Pro" panose="020B0503030403020204" pitchFamily="34" charset="0"/>
                  <a:cs typeface="Arial" panose="020B0604020202020204" pitchFamily="34" charset="0"/>
                </a:rPr>
                <a:t>Referral</a:t>
              </a:r>
            </a:p>
            <a:p>
              <a:pPr algn="ctr"/>
              <a:endParaRPr lang="en-US" sz="1500" b="1">
                <a:solidFill>
                  <a:schemeClr val="accent1">
                    <a:lumMod val="50000"/>
                  </a:schemeClr>
                </a:solidFill>
                <a:latin typeface="Source Sans Pro" panose="020B0503030403020204" pitchFamily="34" charset="0"/>
                <a:ea typeface="Source Sans Pro" panose="020B0503030403020204" pitchFamily="34" charset="0"/>
                <a:cs typeface="Segoe UI" panose="020B0502040204020203" pitchFamily="34" charset="0"/>
              </a:endParaRPr>
            </a:p>
          </p:txBody>
        </p:sp>
        <p:pic>
          <p:nvPicPr>
            <p:cNvPr id="7" name="Picture 6">
              <a:extLst>
                <a:ext uri="{FF2B5EF4-FFF2-40B4-BE49-F238E27FC236}">
                  <a16:creationId xmlns:a16="http://schemas.microsoft.com/office/drawing/2014/main" id="{A9D6E544-2B8C-C71D-470E-AE4E29BB60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 t="8245" r="240" b="21082"/>
            <a:stretch/>
          </p:blipFill>
          <p:spPr>
            <a:xfrm>
              <a:off x="272221" y="2604319"/>
              <a:ext cx="1496027" cy="1058551"/>
            </a:xfrm>
            <a:prstGeom prst="rect">
              <a:avLst/>
            </a:prstGeom>
          </p:spPr>
        </p:pic>
        <p:sp>
          <p:nvSpPr>
            <p:cNvPr id="8" name="Rectangle 7">
              <a:extLst>
                <a:ext uri="{FF2B5EF4-FFF2-40B4-BE49-F238E27FC236}">
                  <a16:creationId xmlns:a16="http://schemas.microsoft.com/office/drawing/2014/main" id="{8773F16A-61FA-BF88-14FE-E61A06944D73}"/>
                </a:ext>
              </a:extLst>
            </p:cNvPr>
            <p:cNvSpPr/>
            <p:nvPr/>
          </p:nvSpPr>
          <p:spPr>
            <a:xfrm>
              <a:off x="1878813" y="3902299"/>
              <a:ext cx="1279014" cy="353943"/>
            </a:xfrm>
            <a:prstGeom prst="rect">
              <a:avLst/>
            </a:prstGeom>
          </p:spPr>
          <p:txBody>
            <a:bodyPr wrap="square">
              <a:spAutoFit/>
            </a:bodyPr>
            <a:lstStyle/>
            <a:p>
              <a:pPr algn="ctr"/>
              <a:r>
                <a:rPr lang="en-US" sz="1700" b="1">
                  <a:solidFill>
                    <a:srgbClr val="532805"/>
                  </a:solidFill>
                  <a:latin typeface="Arial" panose="020B0604020202020204" pitchFamily="34" charset="0"/>
                  <a:ea typeface="Source Sans Pro" panose="020B0503030403020204" pitchFamily="34" charset="0"/>
                  <a:cs typeface="Arial" panose="020B0604020202020204" pitchFamily="34" charset="0"/>
                </a:rPr>
                <a:t>Intake Call</a:t>
              </a:r>
            </a:p>
          </p:txBody>
        </p:sp>
        <p:pic>
          <p:nvPicPr>
            <p:cNvPr id="9" name="Picture 8">
              <a:extLst>
                <a:ext uri="{FF2B5EF4-FFF2-40B4-BE49-F238E27FC236}">
                  <a16:creationId xmlns:a16="http://schemas.microsoft.com/office/drawing/2014/main" id="{FE908EC5-A213-4D73-CFA5-AA75CC03D9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94" t="6841" r="10889" b="19536"/>
            <a:stretch/>
          </p:blipFill>
          <p:spPr>
            <a:xfrm>
              <a:off x="1975088" y="2461501"/>
              <a:ext cx="1253945" cy="1195579"/>
            </a:xfrm>
            <a:prstGeom prst="rect">
              <a:avLst/>
            </a:prstGeom>
          </p:spPr>
        </p:pic>
        <p:pic>
          <p:nvPicPr>
            <p:cNvPr id="10" name="Picture 9">
              <a:extLst>
                <a:ext uri="{FF2B5EF4-FFF2-40B4-BE49-F238E27FC236}">
                  <a16:creationId xmlns:a16="http://schemas.microsoft.com/office/drawing/2014/main" id="{FBC3485C-A78A-0264-683B-C20D536884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6" r="5704" b="12638"/>
            <a:stretch/>
          </p:blipFill>
          <p:spPr>
            <a:xfrm>
              <a:off x="3781422" y="2599969"/>
              <a:ext cx="999943" cy="994173"/>
            </a:xfrm>
            <a:prstGeom prst="rect">
              <a:avLst/>
            </a:prstGeom>
          </p:spPr>
        </p:pic>
        <p:cxnSp>
          <p:nvCxnSpPr>
            <p:cNvPr id="11" name="Straight Connector 10">
              <a:extLst>
                <a:ext uri="{FF2B5EF4-FFF2-40B4-BE49-F238E27FC236}">
                  <a16:creationId xmlns:a16="http://schemas.microsoft.com/office/drawing/2014/main" id="{1C0C416F-AC17-BAE0-C414-E41312C24437}"/>
                </a:ext>
              </a:extLst>
            </p:cNvPr>
            <p:cNvCxnSpPr/>
            <p:nvPr/>
          </p:nvCxnSpPr>
          <p:spPr>
            <a:xfrm>
              <a:off x="342179" y="3796008"/>
              <a:ext cx="8365662"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50425CB-F6DA-C7CE-442E-05E2F6D409C1}"/>
                </a:ext>
              </a:extLst>
            </p:cNvPr>
            <p:cNvSpPr/>
            <p:nvPr/>
          </p:nvSpPr>
          <p:spPr>
            <a:xfrm>
              <a:off x="3498216" y="3901056"/>
              <a:ext cx="1566353" cy="353943"/>
            </a:xfrm>
            <a:prstGeom prst="rect">
              <a:avLst/>
            </a:prstGeom>
          </p:spPr>
          <p:txBody>
            <a:bodyPr wrap="square">
              <a:spAutoFit/>
            </a:bodyPr>
            <a:lstStyle/>
            <a:p>
              <a:pPr algn="ctr"/>
              <a:r>
                <a:rPr lang="en-US" sz="1700" b="1">
                  <a:solidFill>
                    <a:srgbClr val="532805"/>
                  </a:solidFill>
                  <a:latin typeface="Arial" panose="020B0604020202020204" pitchFamily="34" charset="0"/>
                  <a:ea typeface="Source Sans Pro" panose="020B0503030403020204" pitchFamily="34" charset="0"/>
                  <a:cs typeface="Arial" panose="020B0604020202020204" pitchFamily="34" charset="0"/>
                </a:rPr>
                <a:t>Orientation</a:t>
              </a:r>
            </a:p>
          </p:txBody>
        </p:sp>
        <p:sp>
          <p:nvSpPr>
            <p:cNvPr id="13" name="Rectangle 12">
              <a:extLst>
                <a:ext uri="{FF2B5EF4-FFF2-40B4-BE49-F238E27FC236}">
                  <a16:creationId xmlns:a16="http://schemas.microsoft.com/office/drawing/2014/main" id="{BFD0643D-1EF4-20DD-2136-D1B325827813}"/>
                </a:ext>
              </a:extLst>
            </p:cNvPr>
            <p:cNvSpPr/>
            <p:nvPr/>
          </p:nvSpPr>
          <p:spPr>
            <a:xfrm>
              <a:off x="5175085" y="3895924"/>
              <a:ext cx="1568340" cy="353943"/>
            </a:xfrm>
            <a:prstGeom prst="rect">
              <a:avLst/>
            </a:prstGeom>
          </p:spPr>
          <p:txBody>
            <a:bodyPr wrap="square">
              <a:spAutoFit/>
            </a:bodyPr>
            <a:lstStyle/>
            <a:p>
              <a:pPr algn="ctr"/>
              <a:r>
                <a:rPr lang="en-US" sz="1700" b="1">
                  <a:solidFill>
                    <a:srgbClr val="532805"/>
                  </a:solidFill>
                  <a:latin typeface="Arial" panose="020B0604020202020204" pitchFamily="34" charset="0"/>
                  <a:ea typeface="Source Sans Pro" panose="020B0503030403020204" pitchFamily="34" charset="0"/>
                  <a:cs typeface="Arial" panose="020B0604020202020204" pitchFamily="34" charset="0"/>
                </a:rPr>
                <a:t>Yoga Props </a:t>
              </a:r>
            </a:p>
          </p:txBody>
        </p:sp>
        <p:pic>
          <p:nvPicPr>
            <p:cNvPr id="14" name="Picture 13">
              <a:extLst>
                <a:ext uri="{FF2B5EF4-FFF2-40B4-BE49-F238E27FC236}">
                  <a16:creationId xmlns:a16="http://schemas.microsoft.com/office/drawing/2014/main" id="{35397A43-47ED-5C63-AFDA-FED58928CF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039" t="6502" b="21940"/>
            <a:stretch/>
          </p:blipFill>
          <p:spPr>
            <a:xfrm>
              <a:off x="5407895" y="2670608"/>
              <a:ext cx="1253945" cy="986471"/>
            </a:xfrm>
            <a:prstGeom prst="rect">
              <a:avLst/>
            </a:prstGeom>
          </p:spPr>
        </p:pic>
        <p:pic>
          <p:nvPicPr>
            <p:cNvPr id="15" name="Picture 14">
              <a:extLst>
                <a:ext uri="{FF2B5EF4-FFF2-40B4-BE49-F238E27FC236}">
                  <a16:creationId xmlns:a16="http://schemas.microsoft.com/office/drawing/2014/main" id="{C3F5A751-F57E-BA02-C54D-CA4216A987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383" b="21788"/>
            <a:stretch/>
          </p:blipFill>
          <p:spPr>
            <a:xfrm>
              <a:off x="6950184" y="2542952"/>
              <a:ext cx="1674920" cy="1219823"/>
            </a:xfrm>
            <a:prstGeom prst="rect">
              <a:avLst/>
            </a:prstGeom>
          </p:spPr>
        </p:pic>
        <p:sp>
          <p:nvSpPr>
            <p:cNvPr id="16" name="Rectangle 15">
              <a:extLst>
                <a:ext uri="{FF2B5EF4-FFF2-40B4-BE49-F238E27FC236}">
                  <a16:creationId xmlns:a16="http://schemas.microsoft.com/office/drawing/2014/main" id="{99AEA411-3E42-216C-DD5C-99C7319240AE}"/>
                </a:ext>
              </a:extLst>
            </p:cNvPr>
            <p:cNvSpPr/>
            <p:nvPr/>
          </p:nvSpPr>
          <p:spPr>
            <a:xfrm>
              <a:off x="6853941" y="3882984"/>
              <a:ext cx="1877722" cy="615553"/>
            </a:xfrm>
            <a:prstGeom prst="rect">
              <a:avLst/>
            </a:prstGeom>
          </p:spPr>
          <p:txBody>
            <a:bodyPr wrap="square">
              <a:spAutoFit/>
            </a:bodyPr>
            <a:lstStyle/>
            <a:p>
              <a:pPr algn="ctr"/>
              <a:r>
                <a:rPr lang="en-US" sz="1700" b="1">
                  <a:solidFill>
                    <a:srgbClr val="532805"/>
                  </a:solidFill>
                  <a:latin typeface="Arial" panose="020B0604020202020204" pitchFamily="34" charset="0"/>
                  <a:ea typeface="Source Sans Pro" panose="020B0503030403020204" pitchFamily="34" charset="0"/>
                  <a:cs typeface="Arial" panose="020B0604020202020204" pitchFamily="34" charset="0"/>
                </a:rPr>
                <a:t>Tele-Yoga Groups</a:t>
              </a:r>
            </a:p>
          </p:txBody>
        </p:sp>
      </p:grpSp>
      <p:sp>
        <p:nvSpPr>
          <p:cNvPr id="19" name="Title 18">
            <a:extLst>
              <a:ext uri="{FF2B5EF4-FFF2-40B4-BE49-F238E27FC236}">
                <a16:creationId xmlns:a16="http://schemas.microsoft.com/office/drawing/2014/main" id="{7F0298FE-C984-9612-5399-24D94DE3886A}"/>
              </a:ext>
            </a:extLst>
          </p:cNvPr>
          <p:cNvSpPr>
            <a:spLocks noGrp="1"/>
          </p:cNvSpPr>
          <p:nvPr>
            <p:ph type="title"/>
          </p:nvPr>
        </p:nvSpPr>
        <p:spPr>
          <a:xfrm>
            <a:off x="381000" y="646108"/>
            <a:ext cx="11430000" cy="677091"/>
          </a:xfrm>
        </p:spPr>
        <p:txBody>
          <a:bodyPr/>
          <a:lstStyle/>
          <a:p>
            <a:pPr algn="ctr"/>
            <a:r>
              <a:rPr lang="en-US" b="1" dirty="0">
                <a:solidFill>
                  <a:schemeClr val="tx1"/>
                </a:solidFill>
              </a:rPr>
              <a:t>Success Factors for </a:t>
            </a:r>
            <a:r>
              <a:rPr lang="en-US" b="1" dirty="0" err="1">
                <a:solidFill>
                  <a:schemeClr val="tx1"/>
                </a:solidFill>
              </a:rPr>
              <a:t>TeleYoga</a:t>
            </a:r>
            <a:r>
              <a:rPr lang="en-US" b="1" dirty="0">
                <a:solidFill>
                  <a:schemeClr val="tx1"/>
                </a:solidFill>
              </a:rPr>
              <a:t> Implementation</a:t>
            </a:r>
          </a:p>
        </p:txBody>
      </p:sp>
      <p:sp>
        <p:nvSpPr>
          <p:cNvPr id="3" name="TextBox 2">
            <a:extLst>
              <a:ext uri="{FF2B5EF4-FFF2-40B4-BE49-F238E27FC236}">
                <a16:creationId xmlns:a16="http://schemas.microsoft.com/office/drawing/2014/main" id="{8FFF949C-F6C8-77DE-C4C2-640F80B63FC4}"/>
              </a:ext>
            </a:extLst>
          </p:cNvPr>
          <p:cNvSpPr txBox="1"/>
          <p:nvPr/>
        </p:nvSpPr>
        <p:spPr>
          <a:xfrm>
            <a:off x="9998095" y="5758970"/>
            <a:ext cx="2023952" cy="307777"/>
          </a:xfrm>
          <a:prstGeom prst="rect">
            <a:avLst/>
          </a:prstGeom>
          <a:noFill/>
        </p:spPr>
        <p:txBody>
          <a:bodyPr wrap="none" rtlCol="0">
            <a:spAutoFit/>
          </a:bodyPr>
          <a:lstStyle/>
          <a:p>
            <a:r>
              <a:rPr lang="en-US" sz="1400"/>
              <a:t>Pham et al, </a:t>
            </a:r>
            <a:r>
              <a:rPr lang="en-US" sz="1400" i="1"/>
              <a:t>GAIMH, </a:t>
            </a:r>
            <a:r>
              <a:rPr lang="en-US" sz="1400"/>
              <a:t>2024</a:t>
            </a:r>
          </a:p>
        </p:txBody>
      </p:sp>
      <p:sp>
        <p:nvSpPr>
          <p:cNvPr id="17" name="TextBox 16">
            <a:extLst>
              <a:ext uri="{FF2B5EF4-FFF2-40B4-BE49-F238E27FC236}">
                <a16:creationId xmlns:a16="http://schemas.microsoft.com/office/drawing/2014/main" id="{76AFE63C-FFB6-CAF5-9A5E-C209312E1D6B}"/>
              </a:ext>
            </a:extLst>
          </p:cNvPr>
          <p:cNvSpPr txBox="1"/>
          <p:nvPr/>
        </p:nvSpPr>
        <p:spPr>
          <a:xfrm>
            <a:off x="350187" y="1686460"/>
            <a:ext cx="8093195" cy="461665"/>
          </a:xfrm>
          <a:prstGeom prst="rect">
            <a:avLst/>
          </a:prstGeom>
          <a:noFill/>
        </p:spPr>
        <p:txBody>
          <a:bodyPr wrap="square">
            <a:spAutoFit/>
          </a:bodyPr>
          <a:lstStyle/>
          <a:p>
            <a:pPr lvl="1"/>
            <a:r>
              <a:rPr lang="en-US" sz="2400" dirty="0">
                <a:ea typeface="Calibri"/>
                <a:cs typeface="Calibri"/>
              </a:rPr>
              <a:t>Synchronous Video-based Group Well-being Yoga Classes</a:t>
            </a:r>
          </a:p>
        </p:txBody>
      </p:sp>
    </p:spTree>
    <p:extLst>
      <p:ext uri="{BB962C8B-B14F-4D97-AF65-F5344CB8AC3E}">
        <p14:creationId xmlns:p14="http://schemas.microsoft.com/office/powerpoint/2010/main" val="774063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4EC61F-6F47-5730-F475-294BB4A034CE}"/>
              </a:ext>
            </a:extLst>
          </p:cNvPr>
          <p:cNvSpPr txBox="1">
            <a:spLocks/>
          </p:cNvSpPr>
          <p:nvPr/>
        </p:nvSpPr>
        <p:spPr>
          <a:xfrm>
            <a:off x="780672" y="1466602"/>
            <a:ext cx="7256025" cy="507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35C67"/>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2"/>
                </a:solidFill>
                <a:latin typeface="+mn-lt"/>
              </a:rPr>
              <a:t>6 Sites | 1091 Veterans | </a:t>
            </a:r>
            <a:r>
              <a:rPr lang="en-US" sz="2400" dirty="0">
                <a:solidFill>
                  <a:schemeClr val="tx2"/>
                </a:solidFill>
                <a:latin typeface="+mn-lt"/>
              </a:rPr>
              <a:t>11345 Encounters</a:t>
            </a:r>
          </a:p>
          <a:p>
            <a:pPr algn="ctr"/>
            <a:endParaRPr lang="en-US" sz="3000" b="0" dirty="0">
              <a:solidFill>
                <a:schemeClr val="tx2">
                  <a:lumMod val="90000"/>
                  <a:lumOff val="10000"/>
                </a:schemeClr>
              </a:solidFill>
            </a:endParaRPr>
          </a:p>
          <a:p>
            <a:pPr algn="ctr"/>
            <a:endParaRPr lang="en-US" sz="3000" b="0" dirty="0">
              <a:solidFill>
                <a:schemeClr val="tx2">
                  <a:lumMod val="90000"/>
                  <a:lumOff val="10000"/>
                </a:schemeClr>
              </a:solidFill>
            </a:endParaRPr>
          </a:p>
        </p:txBody>
      </p:sp>
      <p:sp>
        <p:nvSpPr>
          <p:cNvPr id="6" name="Rectangle: Rounded Corners 5">
            <a:extLst>
              <a:ext uri="{FF2B5EF4-FFF2-40B4-BE49-F238E27FC236}">
                <a16:creationId xmlns:a16="http://schemas.microsoft.com/office/drawing/2014/main" id="{59A61710-F10E-6381-E4B7-696C4445267D}"/>
              </a:ext>
            </a:extLst>
          </p:cNvPr>
          <p:cNvSpPr/>
          <p:nvPr/>
        </p:nvSpPr>
        <p:spPr>
          <a:xfrm>
            <a:off x="1508468" y="2775517"/>
            <a:ext cx="2900218" cy="592656"/>
          </a:xfrm>
          <a:prstGeom prst="roundRect">
            <a:avLst/>
          </a:prstGeom>
          <a:solidFill>
            <a:schemeClr val="tx2">
              <a:lumMod val="25000"/>
              <a:lumOff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200">
              <a:solidFill>
                <a:schemeClr val="tx1"/>
              </a:solidFill>
              <a:latin typeface="Georgia" panose="02040502050405020303" pitchFamily="18" charset="0"/>
              <a:cs typeface="Times New Roman" panose="02020603050405020304" pitchFamily="18" charset="0"/>
            </a:endParaRPr>
          </a:p>
          <a:p>
            <a:pPr lvl="0"/>
            <a:r>
              <a:rPr lang="en-US">
                <a:solidFill>
                  <a:schemeClr val="tx1"/>
                </a:solidFill>
                <a:latin typeface="Arial" panose="020B0604020202020204" pitchFamily="34" charset="0"/>
                <a:cs typeface="Arial" panose="020B0604020202020204" pitchFamily="34" charset="0"/>
              </a:rPr>
              <a:t>  Mean Age: 57.1</a:t>
            </a:r>
            <a:r>
              <a:rPr lang="en-US" b="0" i="0" u="none" strike="noStrike" baseline="0">
                <a:solidFill>
                  <a:schemeClr val="tx1"/>
                </a:solidFill>
                <a:effectLst/>
                <a:latin typeface="Arial" panose="020B0604020202020204" pitchFamily="34" charset="0"/>
                <a:cs typeface="Arial" panose="020B0604020202020204" pitchFamily="34" charset="0"/>
              </a:rPr>
              <a:t> ± 14.5</a:t>
            </a:r>
          </a:p>
          <a:p>
            <a:pPr lvl="0"/>
            <a:r>
              <a:rPr lang="en-US" sz="2200">
                <a:solidFill>
                  <a:schemeClr val="tx1"/>
                </a:solidFill>
                <a:latin typeface="Georgia" panose="02040502050405020303" pitchFamily="18" charset="0"/>
              </a:rPr>
              <a:t>  </a:t>
            </a:r>
            <a:endParaRPr lang="en-US" sz="2200"/>
          </a:p>
        </p:txBody>
      </p:sp>
      <p:sp>
        <p:nvSpPr>
          <p:cNvPr id="7" name="Rectangle: Rounded Corners 6">
            <a:extLst>
              <a:ext uri="{FF2B5EF4-FFF2-40B4-BE49-F238E27FC236}">
                <a16:creationId xmlns:a16="http://schemas.microsoft.com/office/drawing/2014/main" id="{5879DA8B-7BAC-3610-49DB-4D4534D13C22}"/>
              </a:ext>
            </a:extLst>
          </p:cNvPr>
          <p:cNvSpPr/>
          <p:nvPr/>
        </p:nvSpPr>
        <p:spPr>
          <a:xfrm>
            <a:off x="1508468" y="4084451"/>
            <a:ext cx="2900218" cy="592656"/>
          </a:xfrm>
          <a:prstGeom prst="round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  21% Rural-dwelling</a:t>
            </a:r>
          </a:p>
        </p:txBody>
      </p:sp>
      <p:sp>
        <p:nvSpPr>
          <p:cNvPr id="8" name="Rectangle: Rounded Corners 7">
            <a:extLst>
              <a:ext uri="{FF2B5EF4-FFF2-40B4-BE49-F238E27FC236}">
                <a16:creationId xmlns:a16="http://schemas.microsoft.com/office/drawing/2014/main" id="{12261025-9685-3931-BFC7-42CF976A979B}"/>
              </a:ext>
            </a:extLst>
          </p:cNvPr>
          <p:cNvSpPr/>
          <p:nvPr/>
        </p:nvSpPr>
        <p:spPr>
          <a:xfrm>
            <a:off x="1508468" y="2121050"/>
            <a:ext cx="2900217" cy="592656"/>
          </a:xfrm>
          <a:prstGeom prst="roundRect">
            <a:avLst/>
          </a:prstGeom>
          <a:solidFill>
            <a:schemeClr val="tx2">
              <a:lumMod val="25000"/>
              <a:lumOff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lvl="0"/>
            <a:r>
              <a:rPr lang="en-US">
                <a:solidFill>
                  <a:schemeClr val="tx1"/>
                </a:solidFill>
                <a:effectLst/>
                <a:latin typeface="Arial" panose="020B0604020202020204" pitchFamily="34" charset="0"/>
                <a:ea typeface="Calibri" panose="020F0502020204030204" pitchFamily="34" charset="0"/>
                <a:cs typeface="Arial" panose="020B0604020202020204" pitchFamily="34" charset="0"/>
              </a:rPr>
              <a:t>  Mean Encounters: 10.3</a:t>
            </a:r>
            <a:endParaRPr lang="en-US">
              <a:solidFill>
                <a:schemeClr val="tx1"/>
              </a:solidFill>
              <a:latin typeface="Arial" panose="020B0604020202020204" pitchFamily="34" charset="0"/>
              <a:cs typeface="Arial" panose="020B0604020202020204" pitchFamily="34" charset="0"/>
            </a:endParaRPr>
          </a:p>
          <a:p>
            <a:pPr algn="ctr"/>
            <a:endParaRPr lang="en-US"/>
          </a:p>
        </p:txBody>
      </p:sp>
      <p:sp>
        <p:nvSpPr>
          <p:cNvPr id="9" name="Title 1">
            <a:extLst>
              <a:ext uri="{FF2B5EF4-FFF2-40B4-BE49-F238E27FC236}">
                <a16:creationId xmlns:a16="http://schemas.microsoft.com/office/drawing/2014/main" id="{4278D19D-919C-92B8-D283-DDEC171348CA}"/>
              </a:ext>
            </a:extLst>
          </p:cNvPr>
          <p:cNvSpPr txBox="1">
            <a:spLocks/>
          </p:cNvSpPr>
          <p:nvPr/>
        </p:nvSpPr>
        <p:spPr>
          <a:xfrm>
            <a:off x="9259644" y="5720438"/>
            <a:ext cx="3771900" cy="369332"/>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2800" b="1" kern="1200">
                <a:solidFill>
                  <a:srgbClr val="006699"/>
                </a:solidFill>
                <a:latin typeface="Georgia" panose="02040502050405020303" pitchFamily="18" charset="0"/>
                <a:ea typeface="+mj-ea"/>
                <a:cs typeface="+mj-cs"/>
              </a:defRPr>
            </a:lvl1pPr>
          </a:lstStyle>
          <a:p>
            <a:r>
              <a:rPr lang="en-US" sz="1200" b="0">
                <a:solidFill>
                  <a:schemeClr val="tx1"/>
                </a:solidFill>
                <a:latin typeface="Arial" panose="020B0604020202020204" pitchFamily="34" charset="0"/>
                <a:cs typeface="Arial" panose="020B0604020202020204" pitchFamily="34" charset="0"/>
              </a:rPr>
              <a:t>*VA Administrative Data</a:t>
            </a:r>
          </a:p>
        </p:txBody>
      </p:sp>
      <p:sp>
        <p:nvSpPr>
          <p:cNvPr id="10" name="Rectangle: Rounded Corners 9">
            <a:extLst>
              <a:ext uri="{FF2B5EF4-FFF2-40B4-BE49-F238E27FC236}">
                <a16:creationId xmlns:a16="http://schemas.microsoft.com/office/drawing/2014/main" id="{144E7FA4-686C-DFDB-4ED5-B76D1504D364}"/>
              </a:ext>
            </a:extLst>
          </p:cNvPr>
          <p:cNvSpPr/>
          <p:nvPr/>
        </p:nvSpPr>
        <p:spPr>
          <a:xfrm>
            <a:off x="1508468" y="3427361"/>
            <a:ext cx="2900218" cy="595280"/>
          </a:xfrm>
          <a:prstGeom prst="round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200">
              <a:solidFill>
                <a:schemeClr val="tx1"/>
              </a:solidFill>
              <a:latin typeface="Georgia" panose="02040502050405020303" pitchFamily="18" charset="0"/>
              <a:cs typeface="Times New Roman" panose="02020603050405020304" pitchFamily="18" charset="0"/>
            </a:endParaRPr>
          </a:p>
          <a:p>
            <a:pPr lvl="0"/>
            <a:r>
              <a:rPr lang="en-US">
                <a:solidFill>
                  <a:schemeClr val="tx1"/>
                </a:solidFill>
                <a:latin typeface="Arial" panose="020B0604020202020204" pitchFamily="34" charset="0"/>
                <a:cs typeface="Arial" panose="020B0604020202020204" pitchFamily="34" charset="0"/>
              </a:rPr>
              <a:t>  40% Women</a:t>
            </a:r>
            <a:r>
              <a:rPr lang="en-US" b="0" i="0" u="none" strike="noStrike" baseline="0">
                <a:solidFill>
                  <a:schemeClr val="tx1"/>
                </a:solidFill>
                <a:effectLst/>
                <a:latin typeface="Arial" panose="020B0604020202020204" pitchFamily="34" charset="0"/>
                <a:cs typeface="Arial" panose="020B0604020202020204" pitchFamily="34" charset="0"/>
              </a:rPr>
              <a:t>​</a:t>
            </a:r>
            <a:r>
              <a:rPr lang="en-US">
                <a:solidFill>
                  <a:schemeClr val="tx1"/>
                </a:solidFill>
                <a:latin typeface="Arial" panose="020B0604020202020204" pitchFamily="34" charset="0"/>
                <a:cs typeface="Arial" panose="020B0604020202020204" pitchFamily="34" charset="0"/>
              </a:rPr>
              <a:t> Veterans</a:t>
            </a:r>
          </a:p>
          <a:p>
            <a:pPr lvl="0"/>
            <a:endParaRPr lang="en-US" sz="2100">
              <a:solidFill>
                <a:schemeClr val="tx1"/>
              </a:solidFill>
              <a:latin typeface="Georgia" panose="02040502050405020303" pitchFamily="18" charset="0"/>
            </a:endParaRPr>
          </a:p>
        </p:txBody>
      </p:sp>
      <p:grpSp>
        <p:nvGrpSpPr>
          <p:cNvPr id="11" name="Group 10">
            <a:extLst>
              <a:ext uri="{FF2B5EF4-FFF2-40B4-BE49-F238E27FC236}">
                <a16:creationId xmlns:a16="http://schemas.microsoft.com/office/drawing/2014/main" id="{9A559693-01EA-ED73-61CE-EB47A0D44C26}"/>
              </a:ext>
            </a:extLst>
          </p:cNvPr>
          <p:cNvGrpSpPr/>
          <p:nvPr/>
        </p:nvGrpSpPr>
        <p:grpSpPr>
          <a:xfrm>
            <a:off x="4346514" y="1529031"/>
            <a:ext cx="6873604" cy="4274320"/>
            <a:chOff x="3926815" y="2145484"/>
            <a:chExt cx="5624513" cy="3536120"/>
          </a:xfrm>
        </p:grpSpPr>
        <p:graphicFrame>
          <p:nvGraphicFramePr>
            <p:cNvPr id="12" name="Chart 11">
              <a:extLst>
                <a:ext uri="{FF2B5EF4-FFF2-40B4-BE49-F238E27FC236}">
                  <a16:creationId xmlns:a16="http://schemas.microsoft.com/office/drawing/2014/main" id="{787CF900-1C91-05E3-1F38-5DC2D5094CFF}"/>
                </a:ext>
              </a:extLst>
            </p:cNvPr>
            <p:cNvGraphicFramePr/>
            <p:nvPr>
              <p:extLst>
                <p:ext uri="{D42A27DB-BD31-4B8C-83A1-F6EECF244321}">
                  <p14:modId xmlns:p14="http://schemas.microsoft.com/office/powerpoint/2010/main" val="2741359083"/>
                </p:ext>
              </p:extLst>
            </p:nvPr>
          </p:nvGraphicFramePr>
          <p:xfrm>
            <a:off x="3926815" y="2145484"/>
            <a:ext cx="5624513" cy="353612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E4DE846F-FB99-41C0-BB5A-0FC350ADFF63}"/>
                </a:ext>
              </a:extLst>
            </p:cNvPr>
            <p:cNvCxnSpPr>
              <a:cxnSpLocks/>
            </p:cNvCxnSpPr>
            <p:nvPr/>
          </p:nvCxnSpPr>
          <p:spPr>
            <a:xfrm>
              <a:off x="6445624" y="2865718"/>
              <a:ext cx="104072" cy="14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8E26BA-82BE-82C9-0248-756ECEE60C03}"/>
                </a:ext>
              </a:extLst>
            </p:cNvPr>
            <p:cNvCxnSpPr>
              <a:cxnSpLocks/>
            </p:cNvCxnSpPr>
            <p:nvPr/>
          </p:nvCxnSpPr>
          <p:spPr>
            <a:xfrm flipH="1">
              <a:off x="6700827" y="2865718"/>
              <a:ext cx="76491" cy="12620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47A32DA8-70D4-96A7-4C50-BE97CC96530C}"/>
              </a:ext>
            </a:extLst>
          </p:cNvPr>
          <p:cNvSpPr/>
          <p:nvPr/>
        </p:nvSpPr>
        <p:spPr>
          <a:xfrm>
            <a:off x="1508468" y="4736313"/>
            <a:ext cx="2900218" cy="592656"/>
          </a:xfrm>
          <a:prstGeom prst="round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lvl="0"/>
            <a:r>
              <a:rPr lang="en-US">
                <a:solidFill>
                  <a:schemeClr val="tx1"/>
                </a:solidFill>
                <a:effectLst/>
                <a:latin typeface="Arial" panose="020B0604020202020204" pitchFamily="34" charset="0"/>
                <a:ea typeface="Calibri" panose="020F0502020204030204" pitchFamily="34" charset="0"/>
                <a:cs typeface="Arial" panose="020B0604020202020204" pitchFamily="34" charset="0"/>
              </a:rPr>
              <a:t>  9% Hispanic or Latino</a:t>
            </a:r>
            <a:endParaRPr lang="en-US">
              <a:solidFill>
                <a:schemeClr val="tx1"/>
              </a:solidFill>
              <a:latin typeface="Arial" panose="020B0604020202020204" pitchFamily="34" charset="0"/>
              <a:cs typeface="Arial" panose="020B0604020202020204" pitchFamily="34" charset="0"/>
            </a:endParaRPr>
          </a:p>
          <a:p>
            <a:pPr algn="ctr"/>
            <a:endParaRPr lang="en-US"/>
          </a:p>
        </p:txBody>
      </p:sp>
      <p:sp>
        <p:nvSpPr>
          <p:cNvPr id="2" name="Title 18">
            <a:extLst>
              <a:ext uri="{FF2B5EF4-FFF2-40B4-BE49-F238E27FC236}">
                <a16:creationId xmlns:a16="http://schemas.microsoft.com/office/drawing/2014/main" id="{7A466727-42FC-D307-1800-8807EE1A04CD}"/>
              </a:ext>
            </a:extLst>
          </p:cNvPr>
          <p:cNvSpPr>
            <a:spLocks noGrp="1"/>
          </p:cNvSpPr>
          <p:nvPr>
            <p:ph type="title"/>
          </p:nvPr>
        </p:nvSpPr>
        <p:spPr>
          <a:xfrm>
            <a:off x="381000" y="639277"/>
            <a:ext cx="11430000" cy="677091"/>
          </a:xfrm>
        </p:spPr>
        <p:txBody>
          <a:bodyPr/>
          <a:lstStyle/>
          <a:p>
            <a:pPr algn="ctr"/>
            <a:r>
              <a:rPr lang="en-US" b="1" dirty="0" err="1">
                <a:solidFill>
                  <a:schemeClr val="tx1"/>
                </a:solidFill>
              </a:rPr>
              <a:t>TeleYoga</a:t>
            </a:r>
            <a:r>
              <a:rPr lang="en-US" b="1" dirty="0">
                <a:solidFill>
                  <a:schemeClr val="tx1"/>
                </a:solidFill>
              </a:rPr>
              <a:t> Program Reach (FY22-23)</a:t>
            </a:r>
          </a:p>
        </p:txBody>
      </p:sp>
    </p:spTree>
    <p:extLst>
      <p:ext uri="{BB962C8B-B14F-4D97-AF65-F5344CB8AC3E}">
        <p14:creationId xmlns:p14="http://schemas.microsoft.com/office/powerpoint/2010/main" val="329832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7643-A59A-C0E1-14BE-27F982C1B87F}"/>
              </a:ext>
            </a:extLst>
          </p:cNvPr>
          <p:cNvSpPr>
            <a:spLocks noGrp="1"/>
          </p:cNvSpPr>
          <p:nvPr>
            <p:ph type="title"/>
          </p:nvPr>
        </p:nvSpPr>
        <p:spPr>
          <a:xfrm>
            <a:off x="381000" y="675286"/>
            <a:ext cx="11430000" cy="677091"/>
          </a:xfrm>
        </p:spPr>
        <p:txBody>
          <a:bodyPr/>
          <a:lstStyle/>
          <a:p>
            <a:pPr algn="ctr"/>
            <a:r>
              <a:rPr lang="en-US" b="1" dirty="0" err="1">
                <a:solidFill>
                  <a:schemeClr val="tx1"/>
                </a:solidFill>
              </a:rPr>
              <a:t>TeleYoga</a:t>
            </a:r>
            <a:r>
              <a:rPr lang="en-US" b="1" dirty="0">
                <a:solidFill>
                  <a:schemeClr val="tx1"/>
                </a:solidFill>
              </a:rPr>
              <a:t> Program Survey Results</a:t>
            </a:r>
          </a:p>
        </p:txBody>
      </p:sp>
      <p:sp>
        <p:nvSpPr>
          <p:cNvPr id="4" name="Text Box 1">
            <a:extLst>
              <a:ext uri="{FF2B5EF4-FFF2-40B4-BE49-F238E27FC236}">
                <a16:creationId xmlns:a16="http://schemas.microsoft.com/office/drawing/2014/main" id="{1D027F07-430B-EA0F-BC1F-DCC6BD9AC294}"/>
              </a:ext>
            </a:extLst>
          </p:cNvPr>
          <p:cNvSpPr txBox="1">
            <a:spLocks noChangeArrowheads="1"/>
          </p:cNvSpPr>
          <p:nvPr/>
        </p:nvSpPr>
        <p:spPr bwMode="auto">
          <a:xfrm>
            <a:off x="964922" y="3958432"/>
            <a:ext cx="10102769" cy="832920"/>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lgn="ctr">
              <a:lnSpc>
                <a:spcPct val="107000"/>
              </a:lnSpc>
            </a:pPr>
            <a:r>
              <a:rPr lang="en-US" sz="2300" dirty="0">
                <a:ea typeface="Calibri" panose="020F0502020204030204" pitchFamily="34" charset="0"/>
                <a:cs typeface="Arial" panose="020B0604020202020204" pitchFamily="34" charset="0"/>
              </a:rPr>
              <a:t>"As I live far away from any VA facility, </a:t>
            </a:r>
            <a:r>
              <a:rPr lang="en-US" sz="2300" b="1" dirty="0">
                <a:ea typeface="Calibri" panose="020F0502020204030204" pitchFamily="34" charset="0"/>
                <a:cs typeface="Arial" panose="020B0604020202020204" pitchFamily="34" charset="0"/>
              </a:rPr>
              <a:t>the convenience is fabulous. I don't think I would have ever done yoga if VA hadn't offered it online</a:t>
            </a:r>
            <a:r>
              <a:rPr lang="en-US" sz="2300" dirty="0">
                <a:ea typeface="Calibri" panose="020F050202020403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8721A5C3-7A67-DE2B-6242-5580E71E6EDB}"/>
              </a:ext>
            </a:extLst>
          </p:cNvPr>
          <p:cNvGrpSpPr/>
          <p:nvPr/>
        </p:nvGrpSpPr>
        <p:grpSpPr>
          <a:xfrm>
            <a:off x="902550" y="1409435"/>
            <a:ext cx="1429459" cy="806300"/>
            <a:chOff x="849669" y="1232137"/>
            <a:chExt cx="1145995" cy="1088650"/>
          </a:xfrm>
          <a:solidFill>
            <a:schemeClr val="tx2">
              <a:lumMod val="75000"/>
              <a:lumOff val="25000"/>
            </a:schemeClr>
          </a:solidFill>
        </p:grpSpPr>
        <p:sp>
          <p:nvSpPr>
            <p:cNvPr id="6" name="Rectangle: Top Corners Rounded 5">
              <a:extLst>
                <a:ext uri="{FF2B5EF4-FFF2-40B4-BE49-F238E27FC236}">
                  <a16:creationId xmlns:a16="http://schemas.microsoft.com/office/drawing/2014/main" id="{937FCA30-1E8B-72C8-5724-F0FA83D65FE4}"/>
                </a:ext>
              </a:extLst>
            </p:cNvPr>
            <p:cNvSpPr/>
            <p:nvPr/>
          </p:nvSpPr>
          <p:spPr>
            <a:xfrm>
              <a:off x="849669" y="1232137"/>
              <a:ext cx="1145995" cy="1088650"/>
            </a:xfrm>
            <a:prstGeom prst="round2SameRect">
              <a:avLst>
                <a:gd name="adj1" fmla="val 16670"/>
                <a:gd name="adj2" fmla="val 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ectangle: Top Corners Rounded 6">
              <a:extLst>
                <a:ext uri="{FF2B5EF4-FFF2-40B4-BE49-F238E27FC236}">
                  <a16:creationId xmlns:a16="http://schemas.microsoft.com/office/drawing/2014/main" id="{0003326F-256A-5776-71B9-A8CFC9203731}"/>
                </a:ext>
              </a:extLst>
            </p:cNvPr>
            <p:cNvSpPr txBox="1"/>
            <p:nvPr/>
          </p:nvSpPr>
          <p:spPr>
            <a:xfrm>
              <a:off x="865429" y="1285289"/>
              <a:ext cx="1114474" cy="103549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algn="ctr" defTabSz="1022350">
                <a:lnSpc>
                  <a:spcPct val="90000"/>
                </a:lnSpc>
                <a:spcBef>
                  <a:spcPct val="0"/>
                </a:spcBef>
                <a:spcAft>
                  <a:spcPct val="35000"/>
                </a:spcAft>
              </a:pPr>
              <a:r>
                <a:rPr lang="en-US" sz="2300" b="1" dirty="0">
                  <a:solidFill>
                    <a:schemeClr val="bg1"/>
                  </a:solidFill>
                  <a:latin typeface="Georgia" panose="02040502050405020303" pitchFamily="18" charset="0"/>
                </a:rPr>
                <a:t>89</a:t>
              </a:r>
              <a:r>
                <a:rPr lang="en-US" sz="2300" dirty="0">
                  <a:solidFill>
                    <a:schemeClr val="bg1"/>
                  </a:solidFill>
                  <a:latin typeface="Georgia" panose="02040502050405020303" pitchFamily="18" charset="0"/>
                </a:rPr>
                <a:t>%</a:t>
              </a:r>
            </a:p>
          </p:txBody>
        </p:sp>
      </p:grpSp>
      <p:grpSp>
        <p:nvGrpSpPr>
          <p:cNvPr id="8" name="Group 7">
            <a:extLst>
              <a:ext uri="{FF2B5EF4-FFF2-40B4-BE49-F238E27FC236}">
                <a16:creationId xmlns:a16="http://schemas.microsoft.com/office/drawing/2014/main" id="{36C3D4FD-C98F-9138-3125-E685983F14C5}"/>
              </a:ext>
            </a:extLst>
          </p:cNvPr>
          <p:cNvGrpSpPr/>
          <p:nvPr/>
        </p:nvGrpSpPr>
        <p:grpSpPr>
          <a:xfrm>
            <a:off x="945804" y="2378616"/>
            <a:ext cx="1390141" cy="806300"/>
            <a:chOff x="849669" y="2430157"/>
            <a:chExt cx="1145995" cy="1082543"/>
          </a:xfrm>
          <a:solidFill>
            <a:schemeClr val="tx2">
              <a:lumMod val="75000"/>
              <a:lumOff val="25000"/>
            </a:schemeClr>
          </a:solidFill>
        </p:grpSpPr>
        <p:sp>
          <p:nvSpPr>
            <p:cNvPr id="9" name="Rectangle: Top Corners Rounded 8">
              <a:extLst>
                <a:ext uri="{FF2B5EF4-FFF2-40B4-BE49-F238E27FC236}">
                  <a16:creationId xmlns:a16="http://schemas.microsoft.com/office/drawing/2014/main" id="{0B677030-6033-7BD8-7ADE-E4DB5B976539}"/>
                </a:ext>
              </a:extLst>
            </p:cNvPr>
            <p:cNvSpPr/>
            <p:nvPr/>
          </p:nvSpPr>
          <p:spPr>
            <a:xfrm>
              <a:off x="849669" y="2430157"/>
              <a:ext cx="1145995" cy="1082543"/>
            </a:xfrm>
            <a:prstGeom prst="round2SameRect">
              <a:avLst>
                <a:gd name="adj1" fmla="val 16670"/>
                <a:gd name="adj2" fmla="val 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Top Corners Rounded 6">
              <a:extLst>
                <a:ext uri="{FF2B5EF4-FFF2-40B4-BE49-F238E27FC236}">
                  <a16:creationId xmlns:a16="http://schemas.microsoft.com/office/drawing/2014/main" id="{40763C21-651A-04DE-C68E-6C51191D6C99}"/>
                </a:ext>
              </a:extLst>
            </p:cNvPr>
            <p:cNvSpPr txBox="1"/>
            <p:nvPr/>
          </p:nvSpPr>
          <p:spPr>
            <a:xfrm>
              <a:off x="865429" y="2483011"/>
              <a:ext cx="1114475" cy="102968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algn="ctr" defTabSz="1022350">
                <a:lnSpc>
                  <a:spcPct val="90000"/>
                </a:lnSpc>
                <a:spcBef>
                  <a:spcPct val="0"/>
                </a:spcBef>
                <a:spcAft>
                  <a:spcPct val="35000"/>
                </a:spcAft>
              </a:pPr>
              <a:r>
                <a:rPr lang="en-US" sz="2300" b="1" dirty="0">
                  <a:latin typeface="Georgia" panose="02040502050405020303" pitchFamily="18" charset="0"/>
                </a:rPr>
                <a:t>68</a:t>
              </a:r>
              <a:r>
                <a:rPr lang="en-US" sz="2300" dirty="0">
                  <a:latin typeface="Georgia" panose="02040502050405020303" pitchFamily="18" charset="0"/>
                </a:rPr>
                <a:t>%</a:t>
              </a:r>
            </a:p>
          </p:txBody>
        </p:sp>
      </p:grpSp>
      <p:graphicFrame>
        <p:nvGraphicFramePr>
          <p:cNvPr id="11" name="Table 49">
            <a:extLst>
              <a:ext uri="{FF2B5EF4-FFF2-40B4-BE49-F238E27FC236}">
                <a16:creationId xmlns:a16="http://schemas.microsoft.com/office/drawing/2014/main" id="{72999B49-4B9D-776C-C256-9A1E18B7D40A}"/>
              </a:ext>
            </a:extLst>
          </p:cNvPr>
          <p:cNvGraphicFramePr>
            <a:graphicFrameLocks noGrp="1"/>
          </p:cNvGraphicFramePr>
          <p:nvPr>
            <p:extLst>
              <p:ext uri="{D42A27DB-BD31-4B8C-83A1-F6EECF244321}">
                <p14:modId xmlns:p14="http://schemas.microsoft.com/office/powerpoint/2010/main" val="2682201601"/>
              </p:ext>
            </p:extLst>
          </p:nvPr>
        </p:nvGraphicFramePr>
        <p:xfrm>
          <a:off x="2439738" y="1335163"/>
          <a:ext cx="8265643" cy="1849753"/>
        </p:xfrm>
        <a:graphic>
          <a:graphicData uri="http://schemas.openxmlformats.org/drawingml/2006/table">
            <a:tbl>
              <a:tblPr firstRow="1" bandRow="1">
                <a:tableStyleId>{2D5ABB26-0587-4C30-8999-92F81FD0307C}</a:tableStyleId>
              </a:tblPr>
              <a:tblGrid>
                <a:gridCol w="8265643">
                  <a:extLst>
                    <a:ext uri="{9D8B030D-6E8A-4147-A177-3AD203B41FA5}">
                      <a16:colId xmlns:a16="http://schemas.microsoft.com/office/drawing/2014/main" val="1775872998"/>
                    </a:ext>
                  </a:extLst>
                </a:gridCol>
              </a:tblGrid>
              <a:tr h="889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dirty="0">
                          <a:latin typeface="+mn-lt"/>
                          <a:ea typeface="Calibri" panose="020F0502020204030204" pitchFamily="34" charset="0"/>
                          <a:cs typeface="Times New Roman" panose="02020603050405020304" pitchFamily="18" charset="0"/>
                        </a:rPr>
                        <a:t>Rated the convenience of </a:t>
                      </a:r>
                      <a:r>
                        <a:rPr lang="en-US" sz="2300" b="1" dirty="0" err="1">
                          <a:latin typeface="+mn-lt"/>
                          <a:ea typeface="Calibri" panose="020F0502020204030204" pitchFamily="34" charset="0"/>
                          <a:cs typeface="Times New Roman" panose="02020603050405020304" pitchFamily="18" charset="0"/>
                        </a:rPr>
                        <a:t>TeleYoga</a:t>
                      </a:r>
                      <a:r>
                        <a:rPr lang="en-US" sz="2300" b="1" dirty="0">
                          <a:latin typeface="+mn-lt"/>
                          <a:ea typeface="Calibri" panose="020F0502020204030204" pitchFamily="34" charset="0"/>
                          <a:cs typeface="Times New Roman" panose="02020603050405020304" pitchFamily="18" charset="0"/>
                        </a:rPr>
                        <a:t> as good to excellent</a:t>
                      </a:r>
                      <a:endParaRPr lang="en-US" sz="2300" b="1" kern="1200" dirty="0">
                        <a:latin typeface="+mn-lt"/>
                      </a:endParaRPr>
                    </a:p>
                  </a:txBody>
                  <a:tcPr anchor="ct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6805179"/>
                  </a:ext>
                </a:extLst>
              </a:tr>
              <a:tr h="960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latin typeface="+mn-lt"/>
                          <a:ea typeface="Calibri" panose="020F0502020204030204" pitchFamily="34" charset="0"/>
                          <a:cs typeface="Times New Roman" panose="02020603050405020304" pitchFamily="18" charset="0"/>
                        </a:rPr>
                        <a:t>Reported that the online format made it “a great deal easier” to attend than an in-person VA Yoga class</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08240043"/>
                  </a:ext>
                </a:extLst>
              </a:tr>
            </a:tbl>
          </a:graphicData>
        </a:graphic>
      </p:graphicFrame>
      <p:sp>
        <p:nvSpPr>
          <p:cNvPr id="12" name="Text Box 1">
            <a:extLst>
              <a:ext uri="{FF2B5EF4-FFF2-40B4-BE49-F238E27FC236}">
                <a16:creationId xmlns:a16="http://schemas.microsoft.com/office/drawing/2014/main" id="{63193DEF-27DE-0BC0-DE58-E0C77F61809C}"/>
              </a:ext>
            </a:extLst>
          </p:cNvPr>
          <p:cNvSpPr txBox="1">
            <a:spLocks noChangeArrowheads="1"/>
          </p:cNvSpPr>
          <p:nvPr/>
        </p:nvSpPr>
        <p:spPr bwMode="auto">
          <a:xfrm>
            <a:off x="1111025" y="5070644"/>
            <a:ext cx="9896281" cy="800219"/>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lgn="ctr"/>
            <a:r>
              <a:rPr lang="en-US" sz="2300" dirty="0">
                <a:latin typeface="Calibri" panose="020F0502020204030204" pitchFamily="34" charset="0"/>
                <a:cs typeface="Calibri" panose="020F0502020204030204" pitchFamily="34" charset="0"/>
              </a:rPr>
              <a:t>"You don’t have to feel uncomfortable if you don’t do the positions right. </a:t>
            </a:r>
            <a:r>
              <a:rPr lang="en-US" sz="2300" b="1" dirty="0">
                <a:latin typeface="Calibri" panose="020F0502020204030204" pitchFamily="34" charset="0"/>
                <a:cs typeface="Calibri" panose="020F0502020204030204" pitchFamily="34" charset="0"/>
              </a:rPr>
              <a:t>You don’t have to be self conscious about your body."</a:t>
            </a:r>
          </a:p>
        </p:txBody>
      </p:sp>
    </p:spTree>
    <p:extLst>
      <p:ext uri="{BB962C8B-B14F-4D97-AF65-F5344CB8AC3E}">
        <p14:creationId xmlns:p14="http://schemas.microsoft.com/office/powerpoint/2010/main" val="52339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6AAC-3F84-BE42-816D-4E644901FAE4}"/>
              </a:ext>
            </a:extLst>
          </p:cNvPr>
          <p:cNvSpPr>
            <a:spLocks noGrp="1"/>
          </p:cNvSpPr>
          <p:nvPr>
            <p:ph type="title"/>
          </p:nvPr>
        </p:nvSpPr>
        <p:spPr/>
        <p:txBody>
          <a:bodyPr/>
          <a:lstStyle/>
          <a:p>
            <a:r>
              <a:rPr lang="en-US" sz="3000" b="1" i="0" kern="1200" dirty="0">
                <a:effectLst/>
                <a:latin typeface="Calibri" panose="020F0502020204030204" pitchFamily="34" charset="0"/>
                <a:ea typeface="+mj-ea"/>
                <a:cs typeface="Calibri" panose="020F0502020204030204" pitchFamily="34" charset="0"/>
              </a:rPr>
              <a:t>Objectives</a:t>
            </a:r>
          </a:p>
        </p:txBody>
      </p:sp>
      <p:sp>
        <p:nvSpPr>
          <p:cNvPr id="3" name="Content Placeholder 2">
            <a:extLst>
              <a:ext uri="{FF2B5EF4-FFF2-40B4-BE49-F238E27FC236}">
                <a16:creationId xmlns:a16="http://schemas.microsoft.com/office/drawing/2014/main" id="{01FC705D-31E8-D748-8884-5D76B4C55CA2}"/>
              </a:ext>
            </a:extLst>
          </p:cNvPr>
          <p:cNvSpPr>
            <a:spLocks noGrp="1"/>
          </p:cNvSpPr>
          <p:nvPr>
            <p:ph idx="4294967295"/>
          </p:nvPr>
        </p:nvSpPr>
        <p:spPr>
          <a:xfrm>
            <a:off x="1149350" y="1727200"/>
            <a:ext cx="8800562" cy="4238625"/>
          </a:xfrm>
        </p:spPr>
        <p:txBody>
          <a:bodyPr/>
          <a:lstStyle/>
          <a:p>
            <a:pPr marL="342900" marR="0" indent="-342900">
              <a:lnSpc>
                <a:spcPct val="107000"/>
              </a:lnSpc>
              <a:spcBef>
                <a:spcPts val="0"/>
              </a:spcBef>
              <a:spcAft>
                <a:spcPts val="800"/>
              </a:spcAft>
              <a:buFont typeface="+mj-lt"/>
              <a:buAutoNum type="arabicPeriod"/>
            </a:pPr>
            <a:r>
              <a:rPr lang="en-US" sz="2500">
                <a:effectLst/>
                <a:latin typeface="Calibri" panose="020F0502020204030204" pitchFamily="34" charset="0"/>
                <a:ea typeface="Calibri" panose="020F0502020204030204" pitchFamily="34" charset="0"/>
                <a:cs typeface="Arial" panose="020B0604020202020204" pitchFamily="34" charset="0"/>
              </a:rPr>
              <a:t>Understand the role of yoga within clinical care as a framework to explore goals supporting whole person health</a:t>
            </a:r>
          </a:p>
          <a:p>
            <a:pPr marL="342900" marR="0" indent="-342900">
              <a:lnSpc>
                <a:spcPct val="107000"/>
              </a:lnSpc>
              <a:spcBef>
                <a:spcPts val="0"/>
              </a:spcBef>
              <a:spcAft>
                <a:spcPts val="800"/>
              </a:spcAft>
              <a:buFont typeface="+mj-lt"/>
              <a:buAutoNum type="arabicPeriod"/>
            </a:pPr>
            <a:r>
              <a:rPr lang="en-US" sz="2500">
                <a:effectLst/>
                <a:latin typeface="Calibri" panose="020F0502020204030204" pitchFamily="34" charset="0"/>
                <a:ea typeface="Calibri" panose="020F0502020204030204" pitchFamily="34" charset="0"/>
                <a:cs typeface="Arial" panose="020B0604020202020204" pitchFamily="34" charset="0"/>
              </a:rPr>
              <a:t>Recognize the processes and standards to support yoga professionals within interdisciplinary healthcare teams.</a:t>
            </a:r>
          </a:p>
          <a:p>
            <a:pPr marL="342900" marR="0" indent="-342900">
              <a:lnSpc>
                <a:spcPct val="107000"/>
              </a:lnSpc>
              <a:spcBef>
                <a:spcPts val="0"/>
              </a:spcBef>
              <a:spcAft>
                <a:spcPts val="800"/>
              </a:spcAft>
              <a:buFont typeface="+mj-lt"/>
              <a:buAutoNum type="arabicPeriod"/>
            </a:pPr>
            <a:r>
              <a:rPr lang="en-US" sz="2500">
                <a:effectLst/>
                <a:latin typeface="Calibri" panose="020F0502020204030204" pitchFamily="34" charset="0"/>
                <a:ea typeface="Calibri" panose="020F0502020204030204" pitchFamily="34" charset="0"/>
                <a:cs typeface="Arial" panose="020B0604020202020204" pitchFamily="34" charset="0"/>
              </a:rPr>
              <a:t>Describe the landscape of yoga in VHA and the role of training in cultivating person-centered trauma-informed care and applications in other settings.</a:t>
            </a:r>
          </a:p>
          <a:p>
            <a:endParaRPr lang="en-US"/>
          </a:p>
        </p:txBody>
      </p:sp>
    </p:spTree>
    <p:extLst>
      <p:ext uri="{BB962C8B-B14F-4D97-AF65-F5344CB8AC3E}">
        <p14:creationId xmlns:p14="http://schemas.microsoft.com/office/powerpoint/2010/main" val="3234949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6E46-76C3-7356-6206-9BDE9E9F17D4}"/>
              </a:ext>
            </a:extLst>
          </p:cNvPr>
          <p:cNvSpPr>
            <a:spLocks noGrp="1"/>
          </p:cNvSpPr>
          <p:nvPr>
            <p:ph type="title"/>
          </p:nvPr>
        </p:nvSpPr>
        <p:spPr>
          <a:xfrm>
            <a:off x="305210" y="703741"/>
            <a:ext cx="11430000" cy="677091"/>
          </a:xfrm>
        </p:spPr>
        <p:txBody>
          <a:bodyPr/>
          <a:lstStyle/>
          <a:p>
            <a:pPr algn="ctr"/>
            <a:r>
              <a:rPr lang="en-US" b="1" dirty="0" err="1">
                <a:solidFill>
                  <a:schemeClr val="tx1"/>
                </a:solidFill>
              </a:rPr>
              <a:t>TeleYoga</a:t>
            </a:r>
            <a:r>
              <a:rPr lang="en-US" b="1" dirty="0">
                <a:solidFill>
                  <a:schemeClr val="tx1"/>
                </a:solidFill>
              </a:rPr>
              <a:t> Program Survey Results</a:t>
            </a:r>
          </a:p>
        </p:txBody>
      </p:sp>
      <p:sp>
        <p:nvSpPr>
          <p:cNvPr id="4" name="TextBox 3">
            <a:extLst>
              <a:ext uri="{FF2B5EF4-FFF2-40B4-BE49-F238E27FC236}">
                <a16:creationId xmlns:a16="http://schemas.microsoft.com/office/drawing/2014/main" id="{83A8A4F7-B9E2-4166-AC88-3D20044F7361}"/>
              </a:ext>
            </a:extLst>
          </p:cNvPr>
          <p:cNvSpPr txBox="1"/>
          <p:nvPr/>
        </p:nvSpPr>
        <p:spPr>
          <a:xfrm>
            <a:off x="990700" y="4996450"/>
            <a:ext cx="10059021" cy="800219"/>
          </a:xfrm>
          <a:prstGeom prst="rect">
            <a:avLst/>
          </a:prstGeom>
          <a:solidFill>
            <a:schemeClr val="bg1"/>
          </a:solidFill>
        </p:spPr>
        <p:txBody>
          <a:bodyPr wrap="square">
            <a:spAutoFit/>
          </a:bodyPr>
          <a:lstStyle/>
          <a:p>
            <a:pPr algn="ctr"/>
            <a:r>
              <a:rPr lang="en-US" sz="2300" b="1" dirty="0">
                <a:cs typeface="Arial" panose="020B0604020202020204" pitchFamily="34" charset="0"/>
              </a:rPr>
              <a:t>"For the most part, it is the only connection that I have with the VA. Honestly, my yoga instructor is the only VA person that seems to give a s**t about me."</a:t>
            </a:r>
          </a:p>
        </p:txBody>
      </p:sp>
      <p:grpSp>
        <p:nvGrpSpPr>
          <p:cNvPr id="5" name="Group 4">
            <a:extLst>
              <a:ext uri="{FF2B5EF4-FFF2-40B4-BE49-F238E27FC236}">
                <a16:creationId xmlns:a16="http://schemas.microsoft.com/office/drawing/2014/main" id="{C90483A6-30F6-1796-FDEF-A7901FAD43CF}"/>
              </a:ext>
            </a:extLst>
          </p:cNvPr>
          <p:cNvGrpSpPr/>
          <p:nvPr/>
        </p:nvGrpSpPr>
        <p:grpSpPr>
          <a:xfrm>
            <a:off x="1742280" y="2488888"/>
            <a:ext cx="1155795" cy="893188"/>
            <a:chOff x="824109" y="3610022"/>
            <a:chExt cx="1155795" cy="1088650"/>
          </a:xfrm>
        </p:grpSpPr>
        <p:sp>
          <p:nvSpPr>
            <p:cNvPr id="6" name="Rectangle: Top Corners Rounded 5">
              <a:extLst>
                <a:ext uri="{FF2B5EF4-FFF2-40B4-BE49-F238E27FC236}">
                  <a16:creationId xmlns:a16="http://schemas.microsoft.com/office/drawing/2014/main" id="{112E9A5E-59A1-418F-CF4E-393FBE3B6239}"/>
                </a:ext>
              </a:extLst>
            </p:cNvPr>
            <p:cNvSpPr/>
            <p:nvPr/>
          </p:nvSpPr>
          <p:spPr>
            <a:xfrm>
              <a:off x="824109" y="3610022"/>
              <a:ext cx="1155795" cy="1088650"/>
            </a:xfrm>
            <a:prstGeom prst="round2SameRect">
              <a:avLst>
                <a:gd name="adj1" fmla="val 16670"/>
                <a:gd name="adj2" fmla="val 0"/>
              </a:avLst>
            </a:prstGeom>
            <a:solidFill>
              <a:srgbClr val="F59D5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ectangle: Top Corners Rounded 6">
              <a:extLst>
                <a:ext uri="{FF2B5EF4-FFF2-40B4-BE49-F238E27FC236}">
                  <a16:creationId xmlns:a16="http://schemas.microsoft.com/office/drawing/2014/main" id="{2DF6A4E1-1C60-E329-B51A-4058A120464C}"/>
                </a:ext>
              </a:extLst>
            </p:cNvPr>
            <p:cNvSpPr txBox="1"/>
            <p:nvPr/>
          </p:nvSpPr>
          <p:spPr>
            <a:xfrm>
              <a:off x="840004" y="3637970"/>
              <a:ext cx="1124005" cy="103549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algn="ctr" defTabSz="1022350">
                <a:lnSpc>
                  <a:spcPct val="90000"/>
                </a:lnSpc>
                <a:spcBef>
                  <a:spcPct val="0"/>
                </a:spcBef>
                <a:spcAft>
                  <a:spcPct val="35000"/>
                </a:spcAft>
              </a:pPr>
              <a:r>
                <a:rPr lang="en-US" sz="2600" b="1" dirty="0">
                  <a:latin typeface="Georgia" panose="02040502050405020303" pitchFamily="18" charset="0"/>
                </a:rPr>
                <a:t>63</a:t>
              </a:r>
              <a:r>
                <a:rPr lang="en-US" sz="2600" dirty="0">
                  <a:latin typeface="Georgia" panose="02040502050405020303" pitchFamily="18" charset="0"/>
                </a:rPr>
                <a:t>%</a:t>
              </a:r>
            </a:p>
          </p:txBody>
        </p:sp>
      </p:grpSp>
      <p:sp>
        <p:nvSpPr>
          <p:cNvPr id="8" name="TextBox 7">
            <a:extLst>
              <a:ext uri="{FF2B5EF4-FFF2-40B4-BE49-F238E27FC236}">
                <a16:creationId xmlns:a16="http://schemas.microsoft.com/office/drawing/2014/main" id="{80506C7C-39A1-E3B7-E9BD-E765B414130F}"/>
              </a:ext>
            </a:extLst>
          </p:cNvPr>
          <p:cNvSpPr txBox="1"/>
          <p:nvPr/>
        </p:nvSpPr>
        <p:spPr>
          <a:xfrm>
            <a:off x="626325" y="4227426"/>
            <a:ext cx="10787773" cy="446276"/>
          </a:xfrm>
          <a:prstGeom prst="rect">
            <a:avLst/>
          </a:prstGeom>
          <a:solidFill>
            <a:schemeClr val="bg1"/>
          </a:solidFill>
        </p:spPr>
        <p:txBody>
          <a:bodyPr wrap="square">
            <a:spAutoFit/>
          </a:bodyPr>
          <a:lstStyle/>
          <a:p>
            <a:pPr algn="ctr"/>
            <a:r>
              <a:rPr lang="en-US" sz="2300" b="1" dirty="0">
                <a:cs typeface="Arial" panose="020B0604020202020204" pitchFamily="34" charset="0"/>
              </a:rPr>
              <a:t>“The Yoga and interaction with the instructor makes me feel like I have purpose.”</a:t>
            </a:r>
          </a:p>
        </p:txBody>
      </p:sp>
      <p:grpSp>
        <p:nvGrpSpPr>
          <p:cNvPr id="10" name="Group 9">
            <a:extLst>
              <a:ext uri="{FF2B5EF4-FFF2-40B4-BE49-F238E27FC236}">
                <a16:creationId xmlns:a16="http://schemas.microsoft.com/office/drawing/2014/main" id="{774A5BCE-BFD6-7C08-60A5-205E603D4FF3}"/>
              </a:ext>
            </a:extLst>
          </p:cNvPr>
          <p:cNvGrpSpPr/>
          <p:nvPr/>
        </p:nvGrpSpPr>
        <p:grpSpPr>
          <a:xfrm>
            <a:off x="1761605" y="1433220"/>
            <a:ext cx="1145995" cy="893188"/>
            <a:chOff x="849669" y="1232137"/>
            <a:chExt cx="1145995" cy="1088650"/>
          </a:xfrm>
        </p:grpSpPr>
        <p:sp>
          <p:nvSpPr>
            <p:cNvPr id="11" name="Rectangle: Top Corners Rounded 10">
              <a:extLst>
                <a:ext uri="{FF2B5EF4-FFF2-40B4-BE49-F238E27FC236}">
                  <a16:creationId xmlns:a16="http://schemas.microsoft.com/office/drawing/2014/main" id="{5B699F14-112F-46E1-047C-CAA7D3169C64}"/>
                </a:ext>
              </a:extLst>
            </p:cNvPr>
            <p:cNvSpPr/>
            <p:nvPr/>
          </p:nvSpPr>
          <p:spPr>
            <a:xfrm>
              <a:off x="849669" y="1232137"/>
              <a:ext cx="1145995" cy="1088650"/>
            </a:xfrm>
            <a:prstGeom prst="round2SameRect">
              <a:avLst>
                <a:gd name="adj1" fmla="val 16670"/>
                <a:gd name="adj2" fmla="val 0"/>
              </a:avLst>
            </a:prstGeom>
            <a:solidFill>
              <a:srgbClr val="F59D5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b="1"/>
            </a:p>
          </p:txBody>
        </p:sp>
        <p:sp>
          <p:nvSpPr>
            <p:cNvPr id="12" name="Rectangle: Top Corners Rounded 6">
              <a:extLst>
                <a:ext uri="{FF2B5EF4-FFF2-40B4-BE49-F238E27FC236}">
                  <a16:creationId xmlns:a16="http://schemas.microsoft.com/office/drawing/2014/main" id="{F48A6975-8FF9-ECDD-1608-4AC8F0DB89C7}"/>
                </a:ext>
              </a:extLst>
            </p:cNvPr>
            <p:cNvSpPr txBox="1"/>
            <p:nvPr/>
          </p:nvSpPr>
          <p:spPr>
            <a:xfrm>
              <a:off x="865429" y="1285289"/>
              <a:ext cx="1114474" cy="103549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algn="ctr" defTabSz="1022350">
                <a:lnSpc>
                  <a:spcPct val="90000"/>
                </a:lnSpc>
                <a:spcBef>
                  <a:spcPct val="0"/>
                </a:spcBef>
                <a:spcAft>
                  <a:spcPct val="35000"/>
                </a:spcAft>
              </a:pPr>
              <a:r>
                <a:rPr lang="en-US" sz="2600" b="1">
                  <a:solidFill>
                    <a:schemeClr val="bg1"/>
                  </a:solidFill>
                  <a:latin typeface="Georgia" panose="02040502050405020303" pitchFamily="18" charset="0"/>
                </a:rPr>
                <a:t>83%</a:t>
              </a:r>
            </a:p>
          </p:txBody>
        </p:sp>
      </p:grpSp>
      <p:graphicFrame>
        <p:nvGraphicFramePr>
          <p:cNvPr id="13" name="Table 49">
            <a:extLst>
              <a:ext uri="{FF2B5EF4-FFF2-40B4-BE49-F238E27FC236}">
                <a16:creationId xmlns:a16="http://schemas.microsoft.com/office/drawing/2014/main" id="{A91F31A4-8F24-2EB3-1A62-442FA6B9DD81}"/>
              </a:ext>
            </a:extLst>
          </p:cNvPr>
          <p:cNvGraphicFramePr>
            <a:graphicFrameLocks noGrp="1"/>
          </p:cNvGraphicFramePr>
          <p:nvPr>
            <p:extLst>
              <p:ext uri="{D42A27DB-BD31-4B8C-83A1-F6EECF244321}">
                <p14:modId xmlns:p14="http://schemas.microsoft.com/office/powerpoint/2010/main" val="3222060429"/>
              </p:ext>
            </p:extLst>
          </p:nvPr>
        </p:nvGraphicFramePr>
        <p:xfrm>
          <a:off x="2888551" y="1328445"/>
          <a:ext cx="7239185" cy="2127809"/>
        </p:xfrm>
        <a:graphic>
          <a:graphicData uri="http://schemas.openxmlformats.org/drawingml/2006/table">
            <a:tbl>
              <a:tblPr firstRow="1" bandRow="1">
                <a:tableStyleId>{2D5ABB26-0587-4C30-8999-92F81FD0307C}</a:tableStyleId>
              </a:tblPr>
              <a:tblGrid>
                <a:gridCol w="7239185">
                  <a:extLst>
                    <a:ext uri="{9D8B030D-6E8A-4147-A177-3AD203B41FA5}">
                      <a16:colId xmlns:a16="http://schemas.microsoft.com/office/drawing/2014/main" val="1775872998"/>
                    </a:ext>
                  </a:extLst>
                </a:gridCol>
              </a:tblGrid>
              <a:tr h="988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300"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latin typeface="+mn-lt"/>
                          <a:ea typeface="Calibri" panose="020F0502020204030204" pitchFamily="34" charset="0"/>
                          <a:cs typeface="Times New Roman" panose="02020603050405020304" pitchFamily="18" charset="0"/>
                        </a:rPr>
                        <a:t> Rated their sense of personal connection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latin typeface="+mn-lt"/>
                          <a:ea typeface="Calibri" panose="020F0502020204030204" pitchFamily="34" charset="0"/>
                          <a:cs typeface="Times New Roman" panose="02020603050405020304" pitchFamily="18" charset="0"/>
                        </a:rPr>
                        <a:t> the </a:t>
                      </a:r>
                      <a:r>
                        <a:rPr lang="en-US" sz="2300" dirty="0" err="1">
                          <a:latin typeface="+mn-lt"/>
                          <a:ea typeface="Calibri" panose="020F0502020204030204" pitchFamily="34" charset="0"/>
                          <a:cs typeface="Times New Roman" panose="02020603050405020304" pitchFamily="18" charset="0"/>
                        </a:rPr>
                        <a:t>TeleYoga</a:t>
                      </a:r>
                      <a:r>
                        <a:rPr lang="en-US" sz="2300" dirty="0">
                          <a:latin typeface="+mn-lt"/>
                          <a:ea typeface="Calibri" panose="020F0502020204030204" pitchFamily="34" charset="0"/>
                          <a:cs typeface="Times New Roman" panose="02020603050405020304" pitchFamily="18" charset="0"/>
                        </a:rPr>
                        <a:t> instructor as good to excellent</a:t>
                      </a:r>
                      <a:endParaRPr lang="en-US" sz="2300" kern="1200" dirty="0">
                        <a:latin typeface="+mn-lt"/>
                      </a:endParaRPr>
                    </a:p>
                  </a:txBody>
                  <a:tcPr anchor="ctr">
                    <a:lnB w="127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96805179"/>
                  </a:ext>
                </a:extLst>
              </a:tr>
              <a:tr h="984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kern="1200" dirty="0">
                          <a:latin typeface="+mn-lt"/>
                          <a:ea typeface="Calibri" panose="020F0502020204030204" pitchFamily="34" charset="0"/>
                          <a:cs typeface="Times New Roman" panose="02020603050405020304" pitchFamily="18" charset="0"/>
                        </a:rPr>
                        <a:t>R</a:t>
                      </a:r>
                      <a:r>
                        <a:rPr lang="en-US" sz="2300" dirty="0">
                          <a:latin typeface="+mn-lt"/>
                          <a:ea typeface="Calibri" panose="020F0502020204030204" pitchFamily="34" charset="0"/>
                        </a:rPr>
                        <a:t>ated their sense of personal connection with the other </a:t>
                      </a:r>
                      <a:r>
                        <a:rPr lang="en-US" sz="2300" dirty="0" err="1">
                          <a:latin typeface="+mn-lt"/>
                          <a:ea typeface="Calibri" panose="020F0502020204030204" pitchFamily="34" charset="0"/>
                        </a:rPr>
                        <a:t>TeleYoga</a:t>
                      </a:r>
                      <a:r>
                        <a:rPr lang="en-US" sz="2300" dirty="0">
                          <a:latin typeface="+mn-lt"/>
                          <a:ea typeface="Calibri" panose="020F0502020204030204" pitchFamily="34" charset="0"/>
                        </a:rPr>
                        <a:t> participants as good to excellent</a:t>
                      </a:r>
                      <a:endParaRPr lang="en-US" sz="2300" kern="1200" dirty="0">
                        <a:latin typeface="+mn-lt"/>
                      </a:endParaRPr>
                    </a:p>
                  </a:txBody>
                  <a:tcPr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1512846286"/>
                  </a:ext>
                </a:extLst>
              </a:tr>
            </a:tbl>
          </a:graphicData>
        </a:graphic>
      </p:graphicFrame>
    </p:spTree>
    <p:extLst>
      <p:ext uri="{BB962C8B-B14F-4D97-AF65-F5344CB8AC3E}">
        <p14:creationId xmlns:p14="http://schemas.microsoft.com/office/powerpoint/2010/main" val="346992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62EF-7ED1-972C-99E2-1BFF4FF3BF2C}"/>
              </a:ext>
            </a:extLst>
          </p:cNvPr>
          <p:cNvSpPr>
            <a:spLocks noGrp="1"/>
          </p:cNvSpPr>
          <p:nvPr>
            <p:ph type="title"/>
          </p:nvPr>
        </p:nvSpPr>
        <p:spPr>
          <a:xfrm>
            <a:off x="380999" y="717050"/>
            <a:ext cx="11430000" cy="677091"/>
          </a:xfrm>
        </p:spPr>
        <p:txBody>
          <a:bodyPr/>
          <a:lstStyle/>
          <a:p>
            <a:pPr algn="ctr"/>
            <a:r>
              <a:rPr lang="en-US" b="1" dirty="0" err="1">
                <a:solidFill>
                  <a:schemeClr val="tx1"/>
                </a:solidFill>
              </a:rPr>
              <a:t>TeleYoga</a:t>
            </a:r>
            <a:r>
              <a:rPr lang="en-US" b="1" dirty="0">
                <a:solidFill>
                  <a:schemeClr val="tx1"/>
                </a:solidFill>
              </a:rPr>
              <a:t> Program Survey Results</a:t>
            </a:r>
          </a:p>
        </p:txBody>
      </p:sp>
      <p:sp>
        <p:nvSpPr>
          <p:cNvPr id="4" name="Slide Number Placeholder 3">
            <a:extLst>
              <a:ext uri="{FF2B5EF4-FFF2-40B4-BE49-F238E27FC236}">
                <a16:creationId xmlns:a16="http://schemas.microsoft.com/office/drawing/2014/main" id="{659032B1-D6B7-909C-BF2F-50FEA7843E8C}"/>
              </a:ext>
            </a:extLst>
          </p:cNvPr>
          <p:cNvSpPr>
            <a:spLocks noGrp="1"/>
          </p:cNvSpPr>
          <p:nvPr>
            <p:ph type="sldNum" sz="quarter" idx="4"/>
          </p:nvPr>
        </p:nvSpPr>
        <p:spPr>
          <a:xfrm>
            <a:off x="11150600" y="5729059"/>
            <a:ext cx="660400" cy="365125"/>
          </a:xfrm>
        </p:spPr>
        <p:txBody>
          <a:bodyPr/>
          <a:lstStyle/>
          <a:p>
            <a:fld id="{9B8B01BA-673E-4211-9E64-C22898E6AF66}" type="slidenum">
              <a:rPr lang="en-US" smtClean="0"/>
              <a:pPr/>
              <a:t>31</a:t>
            </a:fld>
            <a:endParaRPr lang="en-US"/>
          </a:p>
        </p:txBody>
      </p:sp>
      <p:sp>
        <p:nvSpPr>
          <p:cNvPr id="5" name="TextBox 4">
            <a:extLst>
              <a:ext uri="{FF2B5EF4-FFF2-40B4-BE49-F238E27FC236}">
                <a16:creationId xmlns:a16="http://schemas.microsoft.com/office/drawing/2014/main" id="{3B529B78-6728-DA76-06E3-F71B5BCF4611}"/>
              </a:ext>
            </a:extLst>
          </p:cNvPr>
          <p:cNvSpPr txBox="1"/>
          <p:nvPr/>
        </p:nvSpPr>
        <p:spPr>
          <a:xfrm>
            <a:off x="-224652" y="1778432"/>
            <a:ext cx="8154829"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Participants agreed that taking </a:t>
            </a:r>
            <a:r>
              <a:rPr lang="en-US" sz="2200" dirty="0" err="1">
                <a:latin typeface="Arial" panose="020B0604020202020204" pitchFamily="34" charset="0"/>
                <a:cs typeface="Arial" panose="020B0604020202020204" pitchFamily="34" charset="0"/>
              </a:rPr>
              <a:t>TeleYoga</a:t>
            </a:r>
            <a:r>
              <a:rPr lang="en-US" sz="2200" dirty="0">
                <a:latin typeface="Arial" panose="020B0604020202020204" pitchFamily="34" charset="0"/>
                <a:cs typeface="Arial" panose="020B0604020202020204" pitchFamily="34" charset="0"/>
              </a:rPr>
              <a:t> helped them…</a:t>
            </a:r>
          </a:p>
        </p:txBody>
      </p:sp>
      <p:grpSp>
        <p:nvGrpSpPr>
          <p:cNvPr id="6" name="Group 5">
            <a:extLst>
              <a:ext uri="{FF2B5EF4-FFF2-40B4-BE49-F238E27FC236}">
                <a16:creationId xmlns:a16="http://schemas.microsoft.com/office/drawing/2014/main" id="{BE0F02B0-4FA6-BB24-23A3-44CA056B716F}"/>
              </a:ext>
            </a:extLst>
          </p:cNvPr>
          <p:cNvGrpSpPr/>
          <p:nvPr/>
        </p:nvGrpSpPr>
        <p:grpSpPr>
          <a:xfrm>
            <a:off x="2239415" y="4125432"/>
            <a:ext cx="3062506" cy="703909"/>
            <a:chOff x="453867" y="5265890"/>
            <a:chExt cx="3043432" cy="704850"/>
          </a:xfrm>
        </p:grpSpPr>
        <p:sp>
          <p:nvSpPr>
            <p:cNvPr id="7" name="Rectangle 6">
              <a:extLst>
                <a:ext uri="{FF2B5EF4-FFF2-40B4-BE49-F238E27FC236}">
                  <a16:creationId xmlns:a16="http://schemas.microsoft.com/office/drawing/2014/main" id="{07889F37-1801-10B5-9D99-C4A0C01E9C40}"/>
                </a:ext>
              </a:extLst>
            </p:cNvPr>
            <p:cNvSpPr/>
            <p:nvPr/>
          </p:nvSpPr>
          <p:spPr>
            <a:xfrm>
              <a:off x="806291" y="5331401"/>
              <a:ext cx="2691008" cy="598968"/>
            </a:xfrm>
            <a:prstGeom prst="rect">
              <a:avLst/>
            </a:prstGeom>
            <a:solidFill>
              <a:schemeClr val="tx2">
                <a:lumMod val="25000"/>
                <a:lumOff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00" dirty="0">
                  <a:solidFill>
                    <a:schemeClr val="tx1"/>
                  </a:solidFill>
                  <a:latin typeface="Arial" panose="020B0604020202020204" pitchFamily="34" charset="0"/>
                  <a:cs typeface="Arial" panose="020B0604020202020204" pitchFamily="34" charset="0"/>
                </a:rPr>
                <a:t>  Reduce Pain</a:t>
              </a:r>
            </a:p>
          </p:txBody>
        </p:sp>
        <p:grpSp>
          <p:nvGrpSpPr>
            <p:cNvPr id="8" name="Group 7">
              <a:extLst>
                <a:ext uri="{FF2B5EF4-FFF2-40B4-BE49-F238E27FC236}">
                  <a16:creationId xmlns:a16="http://schemas.microsoft.com/office/drawing/2014/main" id="{3B86ED91-7C04-2ADC-A85F-EA117B8F8F87}"/>
                </a:ext>
              </a:extLst>
            </p:cNvPr>
            <p:cNvGrpSpPr/>
            <p:nvPr/>
          </p:nvGrpSpPr>
          <p:grpSpPr>
            <a:xfrm>
              <a:off x="453867" y="5265890"/>
              <a:ext cx="728709" cy="704850"/>
              <a:chOff x="453867" y="5265890"/>
              <a:chExt cx="728709" cy="704850"/>
            </a:xfrm>
          </p:grpSpPr>
          <p:sp>
            <p:nvSpPr>
              <p:cNvPr id="9" name="Oval 8">
                <a:extLst>
                  <a:ext uri="{FF2B5EF4-FFF2-40B4-BE49-F238E27FC236}">
                    <a16:creationId xmlns:a16="http://schemas.microsoft.com/office/drawing/2014/main" id="{3176C9AB-D4D8-7BE5-F63A-D7F808BD2BEF}"/>
                  </a:ext>
                </a:extLst>
              </p:cNvPr>
              <p:cNvSpPr/>
              <p:nvPr/>
            </p:nvSpPr>
            <p:spPr>
              <a:xfrm>
                <a:off x="453867" y="5265890"/>
                <a:ext cx="704850" cy="704850"/>
              </a:xfrm>
              <a:prstGeom prst="ellipse">
                <a:avLst/>
              </a:prstGeom>
              <a:ln>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7F1BB65B-3B9D-9BBD-75F8-08116A085FF9}"/>
                  </a:ext>
                </a:extLst>
              </p:cNvPr>
              <p:cNvSpPr txBox="1"/>
              <p:nvPr/>
            </p:nvSpPr>
            <p:spPr>
              <a:xfrm>
                <a:off x="489294" y="5402582"/>
                <a:ext cx="693282" cy="431463"/>
              </a:xfrm>
              <a:prstGeom prst="rect">
                <a:avLst/>
              </a:prstGeom>
              <a:noFill/>
            </p:spPr>
            <p:txBody>
              <a:bodyPr wrap="none" rtlCol="0">
                <a:spAutoFit/>
              </a:bodyPr>
              <a:lstStyle/>
              <a:p>
                <a:r>
                  <a:rPr lang="en-US" sz="2200">
                    <a:solidFill>
                      <a:srgbClr val="0D345F"/>
                    </a:solidFill>
                    <a:latin typeface="Georgia" panose="02040502050405020303" pitchFamily="18" charset="0"/>
                  </a:rPr>
                  <a:t>61%</a:t>
                </a:r>
              </a:p>
            </p:txBody>
          </p:sp>
        </p:grpSp>
      </p:grpSp>
      <p:grpSp>
        <p:nvGrpSpPr>
          <p:cNvPr id="11" name="Group 10">
            <a:extLst>
              <a:ext uri="{FF2B5EF4-FFF2-40B4-BE49-F238E27FC236}">
                <a16:creationId xmlns:a16="http://schemas.microsoft.com/office/drawing/2014/main" id="{BE486636-E409-96AA-A834-800917534A06}"/>
              </a:ext>
            </a:extLst>
          </p:cNvPr>
          <p:cNvGrpSpPr/>
          <p:nvPr/>
        </p:nvGrpSpPr>
        <p:grpSpPr>
          <a:xfrm>
            <a:off x="5521919" y="4084609"/>
            <a:ext cx="3513089" cy="703909"/>
            <a:chOff x="4480391" y="4503650"/>
            <a:chExt cx="3491210" cy="704850"/>
          </a:xfrm>
        </p:grpSpPr>
        <p:sp>
          <p:nvSpPr>
            <p:cNvPr id="12" name="Rectangle 11">
              <a:extLst>
                <a:ext uri="{FF2B5EF4-FFF2-40B4-BE49-F238E27FC236}">
                  <a16:creationId xmlns:a16="http://schemas.microsoft.com/office/drawing/2014/main" id="{503964B5-E209-904C-A0FB-0F06688D0F18}"/>
                </a:ext>
              </a:extLst>
            </p:cNvPr>
            <p:cNvSpPr/>
            <p:nvPr/>
          </p:nvSpPr>
          <p:spPr>
            <a:xfrm>
              <a:off x="4832815" y="4568636"/>
              <a:ext cx="3138786" cy="601280"/>
            </a:xfrm>
            <a:prstGeom prst="rect">
              <a:avLst/>
            </a:prstGeom>
            <a:solidFill>
              <a:schemeClr val="tx2">
                <a:lumMod val="25000"/>
                <a:lumOff val="75000"/>
              </a:schemeClr>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en-US" sz="2100" dirty="0">
                  <a:solidFill>
                    <a:schemeClr val="tx1"/>
                  </a:solidFill>
                  <a:latin typeface="Arial" panose="020B0604020202020204" pitchFamily="34" charset="0"/>
                  <a:cs typeface="Arial" panose="020B0604020202020204" pitchFamily="34" charset="0"/>
                </a:rPr>
                <a:t>Improve Mental Health</a:t>
              </a:r>
            </a:p>
          </p:txBody>
        </p:sp>
        <p:sp>
          <p:nvSpPr>
            <p:cNvPr id="13" name="Oval 12">
              <a:extLst>
                <a:ext uri="{FF2B5EF4-FFF2-40B4-BE49-F238E27FC236}">
                  <a16:creationId xmlns:a16="http://schemas.microsoft.com/office/drawing/2014/main" id="{BA9A1492-8F86-61EA-CEE1-767FA99B73BC}"/>
                </a:ext>
              </a:extLst>
            </p:cNvPr>
            <p:cNvSpPr/>
            <p:nvPr/>
          </p:nvSpPr>
          <p:spPr>
            <a:xfrm>
              <a:off x="4480391" y="4503650"/>
              <a:ext cx="704850" cy="704850"/>
            </a:xfrm>
            <a:prstGeom prst="ellipse">
              <a:avLst/>
            </a:prstGeom>
            <a:ln>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TextBox 13">
              <a:extLst>
                <a:ext uri="{FF2B5EF4-FFF2-40B4-BE49-F238E27FC236}">
                  <a16:creationId xmlns:a16="http://schemas.microsoft.com/office/drawing/2014/main" id="{0F511254-8A43-1A4C-3DC3-34270BFC48E7}"/>
                </a:ext>
              </a:extLst>
            </p:cNvPr>
            <p:cNvSpPr txBox="1"/>
            <p:nvPr/>
          </p:nvSpPr>
          <p:spPr>
            <a:xfrm>
              <a:off x="4494394" y="4626158"/>
              <a:ext cx="731515" cy="431463"/>
            </a:xfrm>
            <a:prstGeom prst="rect">
              <a:avLst/>
            </a:prstGeom>
            <a:noFill/>
          </p:spPr>
          <p:txBody>
            <a:bodyPr wrap="none" rtlCol="0">
              <a:spAutoFit/>
            </a:bodyPr>
            <a:lstStyle/>
            <a:p>
              <a:r>
                <a:rPr lang="en-US" sz="2200" dirty="0">
                  <a:solidFill>
                    <a:srgbClr val="0D345F"/>
                  </a:solidFill>
                  <a:latin typeface="Georgia" panose="02040502050405020303" pitchFamily="18" charset="0"/>
                </a:rPr>
                <a:t>66%</a:t>
              </a:r>
            </a:p>
          </p:txBody>
        </p:sp>
      </p:grpSp>
      <p:grpSp>
        <p:nvGrpSpPr>
          <p:cNvPr id="15" name="Group 14">
            <a:extLst>
              <a:ext uri="{FF2B5EF4-FFF2-40B4-BE49-F238E27FC236}">
                <a16:creationId xmlns:a16="http://schemas.microsoft.com/office/drawing/2014/main" id="{A0805277-7A75-198F-6341-F3B02C833247}"/>
              </a:ext>
            </a:extLst>
          </p:cNvPr>
          <p:cNvGrpSpPr/>
          <p:nvPr/>
        </p:nvGrpSpPr>
        <p:grpSpPr>
          <a:xfrm>
            <a:off x="2231164" y="3112524"/>
            <a:ext cx="3070757" cy="703909"/>
            <a:chOff x="739462" y="4490108"/>
            <a:chExt cx="3027519" cy="704850"/>
          </a:xfrm>
        </p:grpSpPr>
        <p:sp>
          <p:nvSpPr>
            <p:cNvPr id="16" name="Rectangle 15">
              <a:extLst>
                <a:ext uri="{FF2B5EF4-FFF2-40B4-BE49-F238E27FC236}">
                  <a16:creationId xmlns:a16="http://schemas.microsoft.com/office/drawing/2014/main" id="{8BB72E44-D1AA-62A7-F3E8-B696A0E5E093}"/>
                </a:ext>
              </a:extLst>
            </p:cNvPr>
            <p:cNvSpPr/>
            <p:nvPr/>
          </p:nvSpPr>
          <p:spPr>
            <a:xfrm>
              <a:off x="909475" y="4559079"/>
              <a:ext cx="2857506" cy="601280"/>
            </a:xfrm>
            <a:prstGeom prst="rect">
              <a:avLst/>
            </a:prstGeom>
            <a:solidFill>
              <a:schemeClr val="tx2">
                <a:lumMod val="25000"/>
                <a:lumOff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00">
                  <a:solidFill>
                    <a:schemeClr val="tx1"/>
                  </a:solidFill>
                  <a:latin typeface="Arial" panose="020B0604020202020204" pitchFamily="34" charset="0"/>
                  <a:cs typeface="Arial" panose="020B0604020202020204" pitchFamily="34" charset="0"/>
                </a:rPr>
                <a:t>      Reduce Stress</a:t>
              </a:r>
            </a:p>
          </p:txBody>
        </p:sp>
        <p:grpSp>
          <p:nvGrpSpPr>
            <p:cNvPr id="17" name="Group 16">
              <a:extLst>
                <a:ext uri="{FF2B5EF4-FFF2-40B4-BE49-F238E27FC236}">
                  <a16:creationId xmlns:a16="http://schemas.microsoft.com/office/drawing/2014/main" id="{19427BD3-B12E-E220-8D30-57675C13A96C}"/>
                </a:ext>
              </a:extLst>
            </p:cNvPr>
            <p:cNvGrpSpPr/>
            <p:nvPr/>
          </p:nvGrpSpPr>
          <p:grpSpPr>
            <a:xfrm>
              <a:off x="739462" y="4490108"/>
              <a:ext cx="710806" cy="704850"/>
              <a:chOff x="739462" y="4490108"/>
              <a:chExt cx="710806" cy="704850"/>
            </a:xfrm>
          </p:grpSpPr>
          <p:sp>
            <p:nvSpPr>
              <p:cNvPr id="18" name="Oval 17">
                <a:extLst>
                  <a:ext uri="{FF2B5EF4-FFF2-40B4-BE49-F238E27FC236}">
                    <a16:creationId xmlns:a16="http://schemas.microsoft.com/office/drawing/2014/main" id="{8885A54C-BD58-68B4-C8CC-B646F73DFED6}"/>
                  </a:ext>
                </a:extLst>
              </p:cNvPr>
              <p:cNvSpPr/>
              <p:nvPr/>
            </p:nvSpPr>
            <p:spPr>
              <a:xfrm>
                <a:off x="745418" y="4490108"/>
                <a:ext cx="704850" cy="704850"/>
              </a:xfrm>
              <a:prstGeom prst="ellipse">
                <a:avLst/>
              </a:prstGeom>
              <a:ln>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4EEE1725-4D5B-FCF6-338F-FC0EA676ADBB}"/>
                  </a:ext>
                </a:extLst>
              </p:cNvPr>
              <p:cNvSpPr txBox="1"/>
              <p:nvPr/>
            </p:nvSpPr>
            <p:spPr>
              <a:xfrm>
                <a:off x="739462" y="4626800"/>
                <a:ext cx="710806" cy="431463"/>
              </a:xfrm>
              <a:prstGeom prst="rect">
                <a:avLst/>
              </a:prstGeom>
              <a:noFill/>
            </p:spPr>
            <p:txBody>
              <a:bodyPr wrap="none" rtlCol="0">
                <a:spAutoFit/>
              </a:bodyPr>
              <a:lstStyle/>
              <a:p>
                <a:r>
                  <a:rPr lang="en-US" sz="2200" dirty="0">
                    <a:solidFill>
                      <a:srgbClr val="0D345F"/>
                    </a:solidFill>
                    <a:latin typeface="Georgia" panose="02040502050405020303" pitchFamily="18" charset="0"/>
                  </a:rPr>
                  <a:t>74%</a:t>
                </a:r>
              </a:p>
            </p:txBody>
          </p:sp>
        </p:grpSp>
      </p:grpSp>
      <p:grpSp>
        <p:nvGrpSpPr>
          <p:cNvPr id="20" name="Group 19">
            <a:extLst>
              <a:ext uri="{FF2B5EF4-FFF2-40B4-BE49-F238E27FC236}">
                <a16:creationId xmlns:a16="http://schemas.microsoft.com/office/drawing/2014/main" id="{BECB5896-AA2C-DDFE-95AB-D8ACE262AFA6}"/>
              </a:ext>
            </a:extLst>
          </p:cNvPr>
          <p:cNvGrpSpPr/>
          <p:nvPr/>
        </p:nvGrpSpPr>
        <p:grpSpPr>
          <a:xfrm>
            <a:off x="5536010" y="3110507"/>
            <a:ext cx="3498998" cy="703909"/>
            <a:chOff x="4494394" y="4503606"/>
            <a:chExt cx="3268122" cy="704850"/>
          </a:xfrm>
        </p:grpSpPr>
        <p:sp>
          <p:nvSpPr>
            <p:cNvPr id="21" name="Rectangle 20">
              <a:extLst>
                <a:ext uri="{FF2B5EF4-FFF2-40B4-BE49-F238E27FC236}">
                  <a16:creationId xmlns:a16="http://schemas.microsoft.com/office/drawing/2014/main" id="{9168D2BB-FB94-21E2-079B-F7B82DC1D392}"/>
                </a:ext>
              </a:extLst>
            </p:cNvPr>
            <p:cNvSpPr/>
            <p:nvPr/>
          </p:nvSpPr>
          <p:spPr>
            <a:xfrm>
              <a:off x="4679072" y="4568814"/>
              <a:ext cx="3083444" cy="601280"/>
            </a:xfrm>
            <a:prstGeom prst="rect">
              <a:avLst/>
            </a:prstGeom>
            <a:solidFill>
              <a:schemeClr val="tx2">
                <a:lumMod val="25000"/>
                <a:lumOff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00" dirty="0">
                  <a:solidFill>
                    <a:schemeClr val="tx1"/>
                  </a:solidFill>
                  <a:latin typeface="Arial" panose="020B0604020202020204" pitchFamily="34" charset="0"/>
                  <a:cs typeface="Arial" panose="020B0604020202020204" pitchFamily="34" charset="0"/>
                </a:rPr>
                <a:t>      Improve Mood</a:t>
              </a:r>
            </a:p>
          </p:txBody>
        </p:sp>
        <p:sp>
          <p:nvSpPr>
            <p:cNvPr id="22" name="Oval 21">
              <a:extLst>
                <a:ext uri="{FF2B5EF4-FFF2-40B4-BE49-F238E27FC236}">
                  <a16:creationId xmlns:a16="http://schemas.microsoft.com/office/drawing/2014/main" id="{D67FCD8C-462C-5481-A752-D4F2327D0ADD}"/>
                </a:ext>
              </a:extLst>
            </p:cNvPr>
            <p:cNvSpPr/>
            <p:nvPr/>
          </p:nvSpPr>
          <p:spPr>
            <a:xfrm>
              <a:off x="4494394" y="4503606"/>
              <a:ext cx="704850" cy="704850"/>
            </a:xfrm>
            <a:prstGeom prst="ellipse">
              <a:avLst/>
            </a:prstGeom>
            <a:ln>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5811DA84-B2EE-8122-3E09-0C5B9801EA99}"/>
                </a:ext>
              </a:extLst>
            </p:cNvPr>
            <p:cNvSpPr txBox="1"/>
            <p:nvPr/>
          </p:nvSpPr>
          <p:spPr>
            <a:xfrm>
              <a:off x="4525078" y="4624921"/>
              <a:ext cx="633628" cy="431463"/>
            </a:xfrm>
            <a:prstGeom prst="rect">
              <a:avLst/>
            </a:prstGeom>
            <a:noFill/>
          </p:spPr>
          <p:txBody>
            <a:bodyPr wrap="none" rtlCol="0">
              <a:spAutoFit/>
            </a:bodyPr>
            <a:lstStyle/>
            <a:p>
              <a:r>
                <a:rPr lang="en-US" sz="2200">
                  <a:solidFill>
                    <a:srgbClr val="0D345F"/>
                  </a:solidFill>
                  <a:latin typeface="Georgia" panose="02040502050405020303" pitchFamily="18" charset="0"/>
                </a:rPr>
                <a:t>71%</a:t>
              </a:r>
            </a:p>
          </p:txBody>
        </p:sp>
      </p:grpSp>
      <p:grpSp>
        <p:nvGrpSpPr>
          <p:cNvPr id="24" name="Group 23">
            <a:extLst>
              <a:ext uri="{FF2B5EF4-FFF2-40B4-BE49-F238E27FC236}">
                <a16:creationId xmlns:a16="http://schemas.microsoft.com/office/drawing/2014/main" id="{C113B014-3D23-AC57-825C-4850AC80CE98}"/>
              </a:ext>
            </a:extLst>
          </p:cNvPr>
          <p:cNvGrpSpPr/>
          <p:nvPr/>
        </p:nvGrpSpPr>
        <p:grpSpPr>
          <a:xfrm>
            <a:off x="3511360" y="2309948"/>
            <a:ext cx="4631154" cy="703909"/>
            <a:chOff x="739462" y="4490108"/>
            <a:chExt cx="3693117" cy="704850"/>
          </a:xfrm>
        </p:grpSpPr>
        <p:sp>
          <p:nvSpPr>
            <p:cNvPr id="25" name="Rectangle 24">
              <a:extLst>
                <a:ext uri="{FF2B5EF4-FFF2-40B4-BE49-F238E27FC236}">
                  <a16:creationId xmlns:a16="http://schemas.microsoft.com/office/drawing/2014/main" id="{3637B5F8-74AB-00F9-758D-70AF5A1A8C09}"/>
                </a:ext>
              </a:extLst>
            </p:cNvPr>
            <p:cNvSpPr/>
            <p:nvPr/>
          </p:nvSpPr>
          <p:spPr>
            <a:xfrm>
              <a:off x="1153978" y="4541890"/>
              <a:ext cx="3278601" cy="601280"/>
            </a:xfrm>
            <a:prstGeom prst="rect">
              <a:avLst/>
            </a:prstGeom>
            <a:solidFill>
              <a:srgbClr val="F8B680"/>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r>
                <a:rPr lang="en-US" sz="2100" dirty="0">
                  <a:solidFill>
                    <a:schemeClr val="tx1"/>
                  </a:solidFill>
                  <a:latin typeface="Arial"/>
                  <a:cs typeface="Arial"/>
                </a:rPr>
                <a:t>    Exercise and Move More</a:t>
              </a:r>
            </a:p>
          </p:txBody>
        </p:sp>
        <p:grpSp>
          <p:nvGrpSpPr>
            <p:cNvPr id="26" name="Group 25">
              <a:extLst>
                <a:ext uri="{FF2B5EF4-FFF2-40B4-BE49-F238E27FC236}">
                  <a16:creationId xmlns:a16="http://schemas.microsoft.com/office/drawing/2014/main" id="{02B385DE-A1FA-B7B3-5FF0-896E58E6419F}"/>
                </a:ext>
              </a:extLst>
            </p:cNvPr>
            <p:cNvGrpSpPr/>
            <p:nvPr/>
          </p:nvGrpSpPr>
          <p:grpSpPr>
            <a:xfrm>
              <a:off x="739462" y="4490108"/>
              <a:ext cx="728895" cy="704850"/>
              <a:chOff x="739462" y="4490108"/>
              <a:chExt cx="728895" cy="704850"/>
            </a:xfrm>
          </p:grpSpPr>
          <p:sp>
            <p:nvSpPr>
              <p:cNvPr id="27" name="Oval 26">
                <a:extLst>
                  <a:ext uri="{FF2B5EF4-FFF2-40B4-BE49-F238E27FC236}">
                    <a16:creationId xmlns:a16="http://schemas.microsoft.com/office/drawing/2014/main" id="{30EF3F96-6994-95D0-F540-76168E08F1B8}"/>
                  </a:ext>
                </a:extLst>
              </p:cNvPr>
              <p:cNvSpPr/>
              <p:nvPr/>
            </p:nvSpPr>
            <p:spPr>
              <a:xfrm>
                <a:off x="745418" y="4490108"/>
                <a:ext cx="704850" cy="704850"/>
              </a:xfrm>
              <a:prstGeom prst="ellipse">
                <a:avLst/>
              </a:prstGeom>
              <a:ln>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TextBox 27">
                <a:extLst>
                  <a:ext uri="{FF2B5EF4-FFF2-40B4-BE49-F238E27FC236}">
                    <a16:creationId xmlns:a16="http://schemas.microsoft.com/office/drawing/2014/main" id="{94598EDA-9FDB-D1EC-5E15-BC36D83E3CC0}"/>
                  </a:ext>
                </a:extLst>
              </p:cNvPr>
              <p:cNvSpPr txBox="1"/>
              <p:nvPr/>
            </p:nvSpPr>
            <p:spPr>
              <a:xfrm>
                <a:off x="739462" y="4626800"/>
                <a:ext cx="728895" cy="431463"/>
              </a:xfrm>
              <a:prstGeom prst="rect">
                <a:avLst/>
              </a:prstGeom>
              <a:noFill/>
            </p:spPr>
            <p:txBody>
              <a:bodyPr wrap="none" rtlCol="0">
                <a:spAutoFit/>
              </a:bodyPr>
              <a:lstStyle/>
              <a:p>
                <a:r>
                  <a:rPr lang="en-US" sz="2200" dirty="0">
                    <a:solidFill>
                      <a:srgbClr val="0D345F"/>
                    </a:solidFill>
                    <a:latin typeface="Georgia" panose="02040502050405020303" pitchFamily="18" charset="0"/>
                  </a:rPr>
                  <a:t>83%</a:t>
                </a:r>
              </a:p>
            </p:txBody>
          </p:sp>
        </p:grpSp>
      </p:grpSp>
      <p:sp>
        <p:nvSpPr>
          <p:cNvPr id="3" name="TextBox 2">
            <a:extLst>
              <a:ext uri="{FF2B5EF4-FFF2-40B4-BE49-F238E27FC236}">
                <a16:creationId xmlns:a16="http://schemas.microsoft.com/office/drawing/2014/main" id="{8FC72F78-4288-53FF-7867-66580F9A9E0B}"/>
              </a:ext>
            </a:extLst>
          </p:cNvPr>
          <p:cNvSpPr txBox="1"/>
          <p:nvPr/>
        </p:nvSpPr>
        <p:spPr>
          <a:xfrm>
            <a:off x="1125944" y="5309529"/>
            <a:ext cx="9940111" cy="769441"/>
          </a:xfrm>
          <a:prstGeom prst="rect">
            <a:avLst/>
          </a:prstGeom>
          <a:solidFill>
            <a:schemeClr val="bg2"/>
          </a:solidFill>
        </p:spPr>
        <p:txBody>
          <a:bodyPr wrap="square">
            <a:spAutoFit/>
          </a:bodyPr>
          <a:lstStyle/>
          <a:p>
            <a:pPr algn="ctr"/>
            <a:r>
              <a:rPr lang="en-US" sz="2200" dirty="0">
                <a:latin typeface="Arial" panose="020B0604020202020204" pitchFamily="34" charset="0"/>
                <a:ea typeface="Calibri" panose="020F0502020204030204" pitchFamily="34" charset="0"/>
                <a:cs typeface="Arial" panose="020B0604020202020204" pitchFamily="34" charset="0"/>
              </a:rPr>
              <a:t>“Once I started, I was walking taller, able to use breathing to calm my panics, and became stronger. It also helps me with chronic back pain.”</a:t>
            </a:r>
            <a:endParaRPr lang="en-US" sz="2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109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62EF-7ED1-972C-99E2-1BFF4FF3BF2C}"/>
              </a:ext>
            </a:extLst>
          </p:cNvPr>
          <p:cNvSpPr>
            <a:spLocks noGrp="1"/>
          </p:cNvSpPr>
          <p:nvPr>
            <p:ph type="title"/>
          </p:nvPr>
        </p:nvSpPr>
        <p:spPr>
          <a:xfrm>
            <a:off x="381000" y="652763"/>
            <a:ext cx="11430000" cy="677091"/>
          </a:xfrm>
        </p:spPr>
        <p:txBody>
          <a:bodyPr/>
          <a:lstStyle/>
          <a:p>
            <a:pPr algn="ctr"/>
            <a:r>
              <a:rPr lang="en-US" b="1" dirty="0" err="1">
                <a:solidFill>
                  <a:schemeClr val="tx1"/>
                </a:solidFill>
              </a:rPr>
              <a:t>TeleYoga</a:t>
            </a:r>
            <a:r>
              <a:rPr lang="en-US" b="1" dirty="0">
                <a:solidFill>
                  <a:schemeClr val="tx1"/>
                </a:solidFill>
              </a:rPr>
              <a:t> Program Survey Results</a:t>
            </a:r>
          </a:p>
        </p:txBody>
      </p:sp>
      <p:sp>
        <p:nvSpPr>
          <p:cNvPr id="4" name="Slide Number Placeholder 3">
            <a:extLst>
              <a:ext uri="{FF2B5EF4-FFF2-40B4-BE49-F238E27FC236}">
                <a16:creationId xmlns:a16="http://schemas.microsoft.com/office/drawing/2014/main" id="{659032B1-D6B7-909C-BF2F-50FEA7843E8C}"/>
              </a:ext>
            </a:extLst>
          </p:cNvPr>
          <p:cNvSpPr>
            <a:spLocks noGrp="1"/>
          </p:cNvSpPr>
          <p:nvPr>
            <p:ph type="sldNum" sz="quarter" idx="4"/>
          </p:nvPr>
        </p:nvSpPr>
        <p:spPr>
          <a:xfrm>
            <a:off x="11150600" y="5729059"/>
            <a:ext cx="660400" cy="365125"/>
          </a:xfrm>
        </p:spPr>
        <p:txBody>
          <a:bodyPr/>
          <a:lstStyle/>
          <a:p>
            <a:fld id="{9B8B01BA-673E-4211-9E64-C22898E6AF66}" type="slidenum">
              <a:rPr lang="en-US" smtClean="0"/>
              <a:pPr/>
              <a:t>32</a:t>
            </a:fld>
            <a:endParaRPr lang="en-US"/>
          </a:p>
        </p:txBody>
      </p:sp>
      <p:sp>
        <p:nvSpPr>
          <p:cNvPr id="5" name="TextBox 4">
            <a:extLst>
              <a:ext uri="{FF2B5EF4-FFF2-40B4-BE49-F238E27FC236}">
                <a16:creationId xmlns:a16="http://schemas.microsoft.com/office/drawing/2014/main" id="{3B529B78-6728-DA76-06E3-F71B5BCF4611}"/>
              </a:ext>
            </a:extLst>
          </p:cNvPr>
          <p:cNvSpPr txBox="1"/>
          <p:nvPr/>
        </p:nvSpPr>
        <p:spPr>
          <a:xfrm>
            <a:off x="-193886" y="1953941"/>
            <a:ext cx="8154829"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Participants agreed that taking </a:t>
            </a:r>
            <a:r>
              <a:rPr lang="en-US" sz="2200" dirty="0" err="1">
                <a:latin typeface="Arial" panose="020B0604020202020204" pitchFamily="34" charset="0"/>
                <a:cs typeface="Arial" panose="020B0604020202020204" pitchFamily="34" charset="0"/>
              </a:rPr>
              <a:t>TeleYoga</a:t>
            </a:r>
            <a:r>
              <a:rPr lang="en-US" sz="2200" dirty="0">
                <a:latin typeface="Arial" panose="020B0604020202020204" pitchFamily="34" charset="0"/>
                <a:cs typeface="Arial" panose="020B0604020202020204" pitchFamily="34" charset="0"/>
              </a:rPr>
              <a:t> helped them…</a:t>
            </a:r>
          </a:p>
        </p:txBody>
      </p:sp>
      <p:sp>
        <p:nvSpPr>
          <p:cNvPr id="3" name="TextBox 2">
            <a:extLst>
              <a:ext uri="{FF2B5EF4-FFF2-40B4-BE49-F238E27FC236}">
                <a16:creationId xmlns:a16="http://schemas.microsoft.com/office/drawing/2014/main" id="{8FC72F78-4288-53FF-7867-66580F9A9E0B}"/>
              </a:ext>
            </a:extLst>
          </p:cNvPr>
          <p:cNvSpPr txBox="1"/>
          <p:nvPr/>
        </p:nvSpPr>
        <p:spPr>
          <a:xfrm>
            <a:off x="991281" y="3741907"/>
            <a:ext cx="9940111" cy="2164119"/>
          </a:xfrm>
          <a:prstGeom prst="rect">
            <a:avLst/>
          </a:prstGeom>
          <a:solidFill>
            <a:schemeClr val="bg2"/>
          </a:solidFill>
        </p:spPr>
        <p:txBody>
          <a:bodyPr wrap="square">
            <a:spAutoFit/>
          </a:bodyPr>
          <a:lstStyle/>
          <a:p>
            <a:pPr algn="ctr">
              <a:lnSpc>
                <a:spcPct val="150000"/>
              </a:lnSpc>
            </a:pPr>
            <a:r>
              <a:rPr lang="en-US" sz="2400" dirty="0">
                <a:latin typeface="Arial" panose="020B0604020202020204" pitchFamily="34" charset="0"/>
                <a:cs typeface="Arial" panose="020B0604020202020204" pitchFamily="34" charset="0"/>
              </a:rPr>
              <a:t>“Exercising me AND my</a:t>
            </a:r>
            <a:r>
              <a:rPr lang="en-US" sz="2400" b="1" dirty="0">
                <a:latin typeface="Arial" panose="020B0604020202020204" pitchFamily="34" charset="0"/>
                <a:cs typeface="Arial" panose="020B0604020202020204" pitchFamily="34" charset="0"/>
              </a:rPr>
              <a:t> commitment to better overall health</a:t>
            </a:r>
            <a:r>
              <a:rPr lang="en-US" sz="2400" dirty="0">
                <a:latin typeface="Arial" panose="020B0604020202020204" pitchFamily="34" charset="0"/>
                <a:cs typeface="Arial" panose="020B0604020202020204" pitchFamily="34" charset="0"/>
              </a:rPr>
              <a:t>!”</a:t>
            </a:r>
          </a:p>
          <a:p>
            <a:pPr algn="ctr">
              <a:lnSpc>
                <a:spcPct val="150000"/>
              </a:lnSpc>
            </a:pPr>
            <a:endParaRPr lang="en-US" sz="500" dirty="0"/>
          </a:p>
          <a:p>
            <a:pPr algn="ctr"/>
            <a:r>
              <a:rPr lang="en-US" sz="2400" dirty="0">
                <a:latin typeface="Arial" panose="020B0604020202020204" pitchFamily="34" charset="0"/>
                <a:cs typeface="Arial" panose="020B0604020202020204" pitchFamily="34" charset="0"/>
              </a:rPr>
              <a:t>“I have lost weight for it has </a:t>
            </a:r>
            <a:r>
              <a:rPr lang="en-US" sz="2400" b="1" dirty="0">
                <a:latin typeface="Arial" panose="020B0604020202020204" pitchFamily="34" charset="0"/>
                <a:cs typeface="Arial" panose="020B0604020202020204" pitchFamily="34" charset="0"/>
              </a:rPr>
              <a:t>motivated me to exercise</a:t>
            </a:r>
            <a:r>
              <a:rPr lang="en-US" sz="2400" dirty="0">
                <a:latin typeface="Arial" panose="020B0604020202020204" pitchFamily="34" charset="0"/>
                <a:cs typeface="Arial" panose="020B0604020202020204" pitchFamily="34" charset="0"/>
              </a:rPr>
              <a:t>.              </a:t>
            </a:r>
          </a:p>
          <a:p>
            <a:pPr algn="ctr"/>
            <a:r>
              <a:rPr lang="en-US" sz="2400" dirty="0">
                <a:latin typeface="Arial" panose="020B0604020202020204" pitchFamily="34" charset="0"/>
                <a:cs typeface="Arial" panose="020B0604020202020204" pitchFamily="34" charset="0"/>
              </a:rPr>
              <a:t>My overall health has improved tremendously.”</a:t>
            </a:r>
          </a:p>
          <a:p>
            <a:pPr algn="ctr"/>
            <a:endParaRPr lang="en-US" sz="200" dirty="0"/>
          </a:p>
          <a:p>
            <a:pPr algn="ctr">
              <a:lnSpc>
                <a:spcPct val="150000"/>
              </a:lnSpc>
              <a:spcAft>
                <a:spcPts val="300"/>
              </a:spcAft>
            </a:pP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I'm excited to improve my health </a:t>
            </a:r>
            <a:r>
              <a:rPr lang="en-US" sz="2400" dirty="0">
                <a:latin typeface="Arial" panose="020B0604020202020204" pitchFamily="34" charset="0"/>
                <a:cs typeface="Arial" panose="020B0604020202020204" pitchFamily="34" charset="0"/>
              </a:rPr>
              <a:t>while attending classes.”</a:t>
            </a:r>
          </a:p>
          <a:p>
            <a:pPr algn="ctr">
              <a:lnSpc>
                <a:spcPct val="150000"/>
              </a:lnSpc>
              <a:spcAft>
                <a:spcPts val="300"/>
              </a:spcAft>
            </a:pPr>
            <a:endParaRPr lang="en-US" sz="200"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C8E69AA2-9264-7FCA-6952-244EA1EBA1C3}"/>
              </a:ext>
            </a:extLst>
          </p:cNvPr>
          <p:cNvGrpSpPr/>
          <p:nvPr/>
        </p:nvGrpSpPr>
        <p:grpSpPr>
          <a:xfrm>
            <a:off x="2885559" y="2799807"/>
            <a:ext cx="5786856" cy="703909"/>
            <a:chOff x="4509545" y="5279797"/>
            <a:chExt cx="5750816" cy="704850"/>
          </a:xfrm>
        </p:grpSpPr>
        <p:sp>
          <p:nvSpPr>
            <p:cNvPr id="30" name="Rectangle 29">
              <a:extLst>
                <a:ext uri="{FF2B5EF4-FFF2-40B4-BE49-F238E27FC236}">
                  <a16:creationId xmlns:a16="http://schemas.microsoft.com/office/drawing/2014/main" id="{9E5E1F14-D98A-5A77-E3AC-846F1A86C4B6}"/>
                </a:ext>
              </a:extLst>
            </p:cNvPr>
            <p:cNvSpPr/>
            <p:nvPr/>
          </p:nvSpPr>
          <p:spPr>
            <a:xfrm>
              <a:off x="4655616" y="5344945"/>
              <a:ext cx="5604745" cy="601280"/>
            </a:xfrm>
            <a:prstGeom prst="rect">
              <a:avLst/>
            </a:prstGeom>
            <a:solidFill>
              <a:schemeClr val="accent4">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sz="2200" dirty="0">
                  <a:solidFill>
                    <a:schemeClr val="tx1"/>
                  </a:solidFill>
                  <a:latin typeface="Arial"/>
                  <a:cs typeface="Arial"/>
                </a:rPr>
                <a:t>     Engage in Their Personal Healthcare</a:t>
              </a:r>
            </a:p>
          </p:txBody>
        </p:sp>
        <p:sp>
          <p:nvSpPr>
            <p:cNvPr id="31" name="Oval 30">
              <a:extLst>
                <a:ext uri="{FF2B5EF4-FFF2-40B4-BE49-F238E27FC236}">
                  <a16:creationId xmlns:a16="http://schemas.microsoft.com/office/drawing/2014/main" id="{75B66BF1-37D6-A9D1-C844-7AEC4E339E86}"/>
                </a:ext>
              </a:extLst>
            </p:cNvPr>
            <p:cNvSpPr/>
            <p:nvPr/>
          </p:nvSpPr>
          <p:spPr>
            <a:xfrm>
              <a:off x="4509545" y="5279797"/>
              <a:ext cx="704850" cy="704850"/>
            </a:xfrm>
            <a:prstGeom prst="ellipse">
              <a:avLst/>
            </a:prstGeom>
            <a:ln>
              <a:solidFill>
                <a:schemeClr val="accent4">
                  <a:lumMod val="5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TextBox 31">
              <a:extLst>
                <a:ext uri="{FF2B5EF4-FFF2-40B4-BE49-F238E27FC236}">
                  <a16:creationId xmlns:a16="http://schemas.microsoft.com/office/drawing/2014/main" id="{C0B27A08-C36D-94BD-3BDF-51BDA4BB7B74}"/>
                </a:ext>
              </a:extLst>
            </p:cNvPr>
            <p:cNvSpPr txBox="1"/>
            <p:nvPr/>
          </p:nvSpPr>
          <p:spPr>
            <a:xfrm>
              <a:off x="4512171" y="5428566"/>
              <a:ext cx="724878" cy="430887"/>
            </a:xfrm>
            <a:prstGeom prst="rect">
              <a:avLst/>
            </a:prstGeom>
            <a:noFill/>
          </p:spPr>
          <p:txBody>
            <a:bodyPr wrap="none" rtlCol="0">
              <a:spAutoFit/>
            </a:bodyPr>
            <a:lstStyle/>
            <a:p>
              <a:r>
                <a:rPr lang="en-US" sz="2200" dirty="0">
                  <a:latin typeface="Georgia" panose="02040502050405020303" pitchFamily="18" charset="0"/>
                </a:rPr>
                <a:t>78%</a:t>
              </a:r>
            </a:p>
          </p:txBody>
        </p:sp>
      </p:grpSp>
    </p:spTree>
    <p:extLst>
      <p:ext uri="{BB962C8B-B14F-4D97-AF65-F5344CB8AC3E}">
        <p14:creationId xmlns:p14="http://schemas.microsoft.com/office/powerpoint/2010/main" val="1389011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DF1E4D-4FB9-E830-EACA-0E49AC8F2516}"/>
              </a:ext>
            </a:extLst>
          </p:cNvPr>
          <p:cNvSpPr>
            <a:spLocks noGrp="1"/>
          </p:cNvSpPr>
          <p:nvPr>
            <p:ph type="title"/>
          </p:nvPr>
        </p:nvSpPr>
        <p:spPr>
          <a:xfrm>
            <a:off x="381000" y="630657"/>
            <a:ext cx="11430000" cy="677091"/>
          </a:xfrm>
        </p:spPr>
        <p:txBody>
          <a:bodyPr/>
          <a:lstStyle/>
          <a:p>
            <a:pPr algn="ctr"/>
            <a:r>
              <a:rPr lang="en-US" b="1" dirty="0">
                <a:solidFill>
                  <a:schemeClr val="tx1"/>
                </a:solidFill>
              </a:rPr>
              <a:t>Survey Results: Association of Device Size and Drop-out </a:t>
            </a:r>
          </a:p>
        </p:txBody>
      </p:sp>
      <p:sp>
        <p:nvSpPr>
          <p:cNvPr id="4" name="Content Placeholder 6">
            <a:extLst>
              <a:ext uri="{FF2B5EF4-FFF2-40B4-BE49-F238E27FC236}">
                <a16:creationId xmlns:a16="http://schemas.microsoft.com/office/drawing/2014/main" id="{2A07070F-09D0-11E8-39A4-64CBF0027E27}"/>
              </a:ext>
            </a:extLst>
          </p:cNvPr>
          <p:cNvSpPr txBox="1">
            <a:spLocks/>
          </p:cNvSpPr>
          <p:nvPr/>
        </p:nvSpPr>
        <p:spPr>
          <a:xfrm>
            <a:off x="1836861" y="1314593"/>
            <a:ext cx="8003877" cy="7194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latin typeface="Arial" panose="020B0604020202020204" pitchFamily="34" charset="0"/>
                <a:ea typeface="Calibri" panose="020F0502020204030204" pitchFamily="34" charset="0"/>
              </a:rPr>
              <a:t>Veterans who dropped off after one encounter were significantly more likely to have used a smaller device.</a:t>
            </a:r>
            <a:endParaRPr lang="en-US" sz="2200" b="1" dirty="0">
              <a:latin typeface="Arial" panose="020B0604020202020204" pitchFamily="34" charset="0"/>
            </a:endParaRPr>
          </a:p>
          <a:p>
            <a:endParaRPr lang="en-US" b="1" dirty="0"/>
          </a:p>
        </p:txBody>
      </p:sp>
      <p:graphicFrame>
        <p:nvGraphicFramePr>
          <p:cNvPr id="6" name="Chart 5">
            <a:extLst>
              <a:ext uri="{FF2B5EF4-FFF2-40B4-BE49-F238E27FC236}">
                <a16:creationId xmlns:a16="http://schemas.microsoft.com/office/drawing/2014/main" id="{4BA67A95-B537-744E-D362-14C0F4A401D1}"/>
              </a:ext>
            </a:extLst>
          </p:cNvPr>
          <p:cNvGraphicFramePr/>
          <p:nvPr>
            <p:extLst>
              <p:ext uri="{D42A27DB-BD31-4B8C-83A1-F6EECF244321}">
                <p14:modId xmlns:p14="http://schemas.microsoft.com/office/powerpoint/2010/main" val="136050898"/>
              </p:ext>
            </p:extLst>
          </p:nvPr>
        </p:nvGraphicFramePr>
        <p:xfrm>
          <a:off x="2002132" y="1974092"/>
          <a:ext cx="7725490" cy="41586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D781A36-C927-182C-0C7F-481D98DCA95A}"/>
              </a:ext>
            </a:extLst>
          </p:cNvPr>
          <p:cNvSpPr txBox="1"/>
          <p:nvPr/>
        </p:nvSpPr>
        <p:spPr>
          <a:xfrm>
            <a:off x="7091786" y="2813326"/>
            <a:ext cx="1282661" cy="369332"/>
          </a:xfrm>
          <a:prstGeom prst="rect">
            <a:avLst/>
          </a:prstGeom>
          <a:noFill/>
        </p:spPr>
        <p:txBody>
          <a:bodyPr wrap="square">
            <a:spAutoFit/>
          </a:bodyPr>
          <a:lstStyle/>
          <a:p>
            <a:r>
              <a:rPr lang="en-US">
                <a:solidFill>
                  <a:schemeClr val="accent4">
                    <a:lumMod val="50000"/>
                  </a:schemeClr>
                </a:solidFill>
                <a:latin typeface="Arial" panose="020B0604020202020204" pitchFamily="34" charset="0"/>
                <a:ea typeface="Calibri" panose="020F0502020204030204" pitchFamily="34" charset="0"/>
              </a:rPr>
              <a:t>p</a:t>
            </a:r>
            <a:r>
              <a:rPr lang="en-US" sz="1800">
                <a:solidFill>
                  <a:schemeClr val="accent4">
                    <a:lumMod val="50000"/>
                  </a:schemeClr>
                </a:solidFill>
                <a:effectLst/>
                <a:latin typeface="Arial" panose="020B0604020202020204" pitchFamily="34" charset="0"/>
                <a:ea typeface="Calibri" panose="020F0502020204030204" pitchFamily="34" charset="0"/>
              </a:rPr>
              <a:t> = 0.004 </a:t>
            </a:r>
            <a:endParaRPr lang="en-US">
              <a:solidFill>
                <a:schemeClr val="accent4">
                  <a:lumMod val="50000"/>
                </a:schemeClr>
              </a:solidFill>
            </a:endParaRPr>
          </a:p>
        </p:txBody>
      </p:sp>
    </p:spTree>
    <p:extLst>
      <p:ext uri="{BB962C8B-B14F-4D97-AF65-F5344CB8AC3E}">
        <p14:creationId xmlns:p14="http://schemas.microsoft.com/office/powerpoint/2010/main" val="547439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9834-3401-8974-3287-3128EBBAE9E1}"/>
              </a:ext>
            </a:extLst>
          </p:cNvPr>
          <p:cNvSpPr>
            <a:spLocks noGrp="1"/>
          </p:cNvSpPr>
          <p:nvPr>
            <p:ph type="title"/>
          </p:nvPr>
        </p:nvSpPr>
        <p:spPr>
          <a:xfrm>
            <a:off x="8159941" y="1902287"/>
            <a:ext cx="3843719" cy="3822457"/>
          </a:xfrm>
        </p:spPr>
        <p:txBody>
          <a:bodyPr>
            <a:noAutofit/>
          </a:bodyPr>
          <a:lstStyle/>
          <a:p>
            <a:pPr>
              <a:lnSpc>
                <a:spcPct val="150000"/>
              </a:lnSpc>
            </a:pPr>
            <a:r>
              <a:rPr lang="en-US" sz="2200" b="1" dirty="0">
                <a:solidFill>
                  <a:schemeClr val="tx1"/>
                </a:solidFill>
                <a:latin typeface="Arial"/>
                <a:cs typeface="Arial"/>
              </a:rPr>
              <a:t>Older and rural- dwelling Veterans had significantly higher encounters and were less likely to discontinue after one encounter.</a:t>
            </a:r>
          </a:p>
        </p:txBody>
      </p:sp>
      <p:grpSp>
        <p:nvGrpSpPr>
          <p:cNvPr id="5" name="Group 4">
            <a:extLst>
              <a:ext uri="{FF2B5EF4-FFF2-40B4-BE49-F238E27FC236}">
                <a16:creationId xmlns:a16="http://schemas.microsoft.com/office/drawing/2014/main" id="{CC8FB07D-2708-CD67-D19A-DEF56D358B4B}"/>
              </a:ext>
            </a:extLst>
          </p:cNvPr>
          <p:cNvGrpSpPr/>
          <p:nvPr/>
        </p:nvGrpSpPr>
        <p:grpSpPr>
          <a:xfrm>
            <a:off x="446365" y="1581842"/>
            <a:ext cx="7171389" cy="4463346"/>
            <a:chOff x="1143000" y="1845095"/>
            <a:chExt cx="6858000" cy="3996683"/>
          </a:xfrm>
        </p:grpSpPr>
        <p:sp>
          <p:nvSpPr>
            <p:cNvPr id="6" name="Rectangle 5">
              <a:extLst>
                <a:ext uri="{FF2B5EF4-FFF2-40B4-BE49-F238E27FC236}">
                  <a16:creationId xmlns:a16="http://schemas.microsoft.com/office/drawing/2014/main" id="{7472D78C-16F4-18D2-E93A-89A0C0888B5E}"/>
                </a:ext>
              </a:extLst>
            </p:cNvPr>
            <p:cNvSpPr/>
            <p:nvPr/>
          </p:nvSpPr>
          <p:spPr>
            <a:xfrm>
              <a:off x="4559544" y="2702667"/>
              <a:ext cx="3441078" cy="313604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Rectangle 6">
              <a:extLst>
                <a:ext uri="{FF2B5EF4-FFF2-40B4-BE49-F238E27FC236}">
                  <a16:creationId xmlns:a16="http://schemas.microsoft.com/office/drawing/2014/main" id="{025E9C10-2A71-C6E7-95E0-C0722BF1D808}"/>
                </a:ext>
              </a:extLst>
            </p:cNvPr>
            <p:cNvSpPr/>
            <p:nvPr/>
          </p:nvSpPr>
          <p:spPr>
            <a:xfrm>
              <a:off x="1143000" y="2702668"/>
              <a:ext cx="3416544" cy="31391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217B5-4B7C-787D-A62B-3A9D4DD697A4}"/>
                </a:ext>
              </a:extLst>
            </p:cNvPr>
            <p:cNvSpPr/>
            <p:nvPr/>
          </p:nvSpPr>
          <p:spPr>
            <a:xfrm>
              <a:off x="1143000" y="1845095"/>
              <a:ext cx="6858000" cy="46963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Box 8">
              <a:extLst>
                <a:ext uri="{FF2B5EF4-FFF2-40B4-BE49-F238E27FC236}">
                  <a16:creationId xmlns:a16="http://schemas.microsoft.com/office/drawing/2014/main" id="{DCCA8E07-26D1-D20F-6C5B-74E7647D524A}"/>
                </a:ext>
              </a:extLst>
            </p:cNvPr>
            <p:cNvSpPr txBox="1"/>
            <p:nvPr/>
          </p:nvSpPr>
          <p:spPr>
            <a:xfrm>
              <a:off x="2931969" y="1860010"/>
              <a:ext cx="3308139" cy="358277"/>
            </a:xfrm>
            <a:prstGeom prst="rect">
              <a:avLst/>
            </a:prstGeom>
            <a:noFill/>
          </p:spPr>
          <p:txBody>
            <a:bodyPr wrap="square" rtlCol="0">
              <a:spAutoFit/>
            </a:bodyPr>
            <a:lstStyle/>
            <a:p>
              <a:pPr algn="ctr"/>
              <a:r>
                <a:rPr lang="en-US" sz="2000">
                  <a:solidFill>
                    <a:schemeClr val="bg1"/>
                  </a:solidFill>
                  <a:latin typeface="Georgia" panose="02040502050405020303" pitchFamily="18" charset="0"/>
                </a:rPr>
                <a:t>Mean Encounters (n=1091)</a:t>
              </a:r>
            </a:p>
          </p:txBody>
        </p:sp>
        <p:grpSp>
          <p:nvGrpSpPr>
            <p:cNvPr id="10" name="Group 9">
              <a:extLst>
                <a:ext uri="{FF2B5EF4-FFF2-40B4-BE49-F238E27FC236}">
                  <a16:creationId xmlns:a16="http://schemas.microsoft.com/office/drawing/2014/main" id="{A04304FE-68AA-61E5-3CF5-B0155A14E5A7}"/>
                </a:ext>
              </a:extLst>
            </p:cNvPr>
            <p:cNvGrpSpPr/>
            <p:nvPr/>
          </p:nvGrpSpPr>
          <p:grpSpPr>
            <a:xfrm>
              <a:off x="4549541" y="2741544"/>
              <a:ext cx="3388283" cy="3046212"/>
              <a:chOff x="4641266" y="2469962"/>
              <a:chExt cx="3214018" cy="2855692"/>
            </a:xfrm>
          </p:grpSpPr>
          <p:graphicFrame>
            <p:nvGraphicFramePr>
              <p:cNvPr id="19" name="Chart 18">
                <a:extLst>
                  <a:ext uri="{FF2B5EF4-FFF2-40B4-BE49-F238E27FC236}">
                    <a16:creationId xmlns:a16="http://schemas.microsoft.com/office/drawing/2014/main" id="{C86D6A60-CE20-3B1D-B5BB-6DDFAB6311A3}"/>
                  </a:ext>
                </a:extLst>
              </p:cNvPr>
              <p:cNvGraphicFramePr/>
              <p:nvPr/>
            </p:nvGraphicFramePr>
            <p:xfrm>
              <a:off x="4641266" y="2469962"/>
              <a:ext cx="3214018" cy="265891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197F172C-ED3B-3DBA-BBC3-F9311A2D0ACB}"/>
                  </a:ext>
                </a:extLst>
              </p:cNvPr>
              <p:cNvSpPr txBox="1"/>
              <p:nvPr/>
            </p:nvSpPr>
            <p:spPr>
              <a:xfrm>
                <a:off x="5239008" y="4989756"/>
                <a:ext cx="678722" cy="317380"/>
              </a:xfrm>
              <a:prstGeom prst="rect">
                <a:avLst/>
              </a:prstGeom>
              <a:noFill/>
            </p:spPr>
            <p:txBody>
              <a:bodyPr wrap="square">
                <a:spAutoFit/>
              </a:bodyPr>
              <a:lstStyle/>
              <a:p>
                <a:r>
                  <a:rPr lang="en-US" sz="1600">
                    <a:solidFill>
                      <a:schemeClr val="tx1">
                        <a:lumMod val="75000"/>
                        <a:lumOff val="25000"/>
                      </a:schemeClr>
                    </a:solidFill>
                    <a:latin typeface="Arial" panose="020B0604020202020204" pitchFamily="34" charset="0"/>
                    <a:cs typeface="Arial" panose="020B0604020202020204" pitchFamily="34" charset="0"/>
                  </a:rPr>
                  <a:t>Rural</a:t>
                </a:r>
              </a:p>
            </p:txBody>
          </p:sp>
          <p:sp>
            <p:nvSpPr>
              <p:cNvPr id="21" name="TextBox 20">
                <a:extLst>
                  <a:ext uri="{FF2B5EF4-FFF2-40B4-BE49-F238E27FC236}">
                    <a16:creationId xmlns:a16="http://schemas.microsoft.com/office/drawing/2014/main" id="{C8CFC789-0154-0FA0-ED02-DAE7647DC194}"/>
                  </a:ext>
                </a:extLst>
              </p:cNvPr>
              <p:cNvSpPr txBox="1"/>
              <p:nvPr/>
            </p:nvSpPr>
            <p:spPr>
              <a:xfrm>
                <a:off x="6692824" y="5008274"/>
                <a:ext cx="744062" cy="317380"/>
              </a:xfrm>
              <a:prstGeom prst="rect">
                <a:avLst/>
              </a:prstGeom>
              <a:noFill/>
            </p:spPr>
            <p:txBody>
              <a:bodyPr wrap="square">
                <a:spAutoFit/>
              </a:bodyPr>
              <a:lstStyle/>
              <a:p>
                <a:r>
                  <a:rPr lang="en-US" sz="1600">
                    <a:solidFill>
                      <a:schemeClr val="tx1">
                        <a:lumMod val="75000"/>
                        <a:lumOff val="25000"/>
                      </a:schemeClr>
                    </a:solidFill>
                    <a:latin typeface="Arial" panose="020B0604020202020204" pitchFamily="34" charset="0"/>
                    <a:cs typeface="Arial" panose="020B0604020202020204" pitchFamily="34" charset="0"/>
                  </a:rPr>
                  <a:t>Urban</a:t>
                </a:r>
              </a:p>
            </p:txBody>
          </p:sp>
        </p:grpSp>
        <p:grpSp>
          <p:nvGrpSpPr>
            <p:cNvPr id="11" name="Group 10">
              <a:extLst>
                <a:ext uri="{FF2B5EF4-FFF2-40B4-BE49-F238E27FC236}">
                  <a16:creationId xmlns:a16="http://schemas.microsoft.com/office/drawing/2014/main" id="{F7AD8FB8-A7A6-76A9-A2B8-8200983CE4A7}"/>
                </a:ext>
              </a:extLst>
            </p:cNvPr>
            <p:cNvGrpSpPr/>
            <p:nvPr/>
          </p:nvGrpSpPr>
          <p:grpSpPr>
            <a:xfrm>
              <a:off x="1210082" y="2718328"/>
              <a:ext cx="3416545" cy="3069434"/>
              <a:chOff x="1440349" y="2494245"/>
              <a:chExt cx="2992643" cy="2667866"/>
            </a:xfrm>
          </p:grpSpPr>
          <p:sp>
            <p:nvSpPr>
              <p:cNvPr id="16" name="TextBox 15">
                <a:extLst>
                  <a:ext uri="{FF2B5EF4-FFF2-40B4-BE49-F238E27FC236}">
                    <a16:creationId xmlns:a16="http://schemas.microsoft.com/office/drawing/2014/main" id="{7838DACC-90AC-3110-E68D-DFCE2C9ECEB6}"/>
                  </a:ext>
                </a:extLst>
              </p:cNvPr>
              <p:cNvSpPr txBox="1"/>
              <p:nvPr/>
            </p:nvSpPr>
            <p:spPr>
              <a:xfrm>
                <a:off x="1943611" y="4867849"/>
                <a:ext cx="594931" cy="294262"/>
              </a:xfrm>
              <a:prstGeom prst="rect">
                <a:avLst/>
              </a:prstGeom>
              <a:noFill/>
            </p:spPr>
            <p:txBody>
              <a:bodyPr wrap="square">
                <a:spAutoFit/>
              </a:bodyPr>
              <a:lstStyle/>
              <a:p>
                <a:r>
                  <a:rPr lang="en-US" sz="1600">
                    <a:solidFill>
                      <a:schemeClr val="tx1">
                        <a:lumMod val="75000"/>
                        <a:lumOff val="25000"/>
                      </a:schemeClr>
                    </a:solidFill>
                    <a:latin typeface="Arial" panose="020B0604020202020204" pitchFamily="34" charset="0"/>
                    <a:cs typeface="Arial" panose="020B0604020202020204" pitchFamily="34" charset="0"/>
                  </a:rPr>
                  <a:t>≥65</a:t>
                </a:r>
              </a:p>
            </p:txBody>
          </p:sp>
          <p:sp>
            <p:nvSpPr>
              <p:cNvPr id="17" name="TextBox 16">
                <a:extLst>
                  <a:ext uri="{FF2B5EF4-FFF2-40B4-BE49-F238E27FC236}">
                    <a16:creationId xmlns:a16="http://schemas.microsoft.com/office/drawing/2014/main" id="{10D7996A-0C8C-C2F5-195E-F9437C260BB6}"/>
                  </a:ext>
                </a:extLst>
              </p:cNvPr>
              <p:cNvSpPr txBox="1"/>
              <p:nvPr/>
            </p:nvSpPr>
            <p:spPr>
              <a:xfrm>
                <a:off x="3350244" y="4867849"/>
                <a:ext cx="594932" cy="294262"/>
              </a:xfrm>
              <a:prstGeom prst="rect">
                <a:avLst/>
              </a:prstGeom>
              <a:noFill/>
            </p:spPr>
            <p:txBody>
              <a:bodyPr wrap="square">
                <a:spAutoFit/>
              </a:bodyPr>
              <a:lstStyle/>
              <a:p>
                <a:r>
                  <a:rPr lang="en-US" sz="1600">
                    <a:solidFill>
                      <a:schemeClr val="tx1">
                        <a:lumMod val="75000"/>
                        <a:lumOff val="25000"/>
                      </a:schemeClr>
                    </a:solidFill>
                    <a:latin typeface="Arial" panose="020B0604020202020204" pitchFamily="34" charset="0"/>
                    <a:cs typeface="Arial" panose="020B0604020202020204" pitchFamily="34" charset="0"/>
                  </a:rPr>
                  <a:t>&lt;65</a:t>
                </a:r>
              </a:p>
            </p:txBody>
          </p:sp>
          <p:graphicFrame>
            <p:nvGraphicFramePr>
              <p:cNvPr id="18" name="Chart 17">
                <a:extLst>
                  <a:ext uri="{FF2B5EF4-FFF2-40B4-BE49-F238E27FC236}">
                    <a16:creationId xmlns:a16="http://schemas.microsoft.com/office/drawing/2014/main" id="{BAE4574D-F297-BE43-4F08-1BA22D6C2174}"/>
                  </a:ext>
                </a:extLst>
              </p:cNvPr>
              <p:cNvGraphicFramePr/>
              <p:nvPr/>
            </p:nvGraphicFramePr>
            <p:xfrm>
              <a:off x="1440349" y="2494245"/>
              <a:ext cx="2992643" cy="2486896"/>
            </p:xfrm>
            <a:graphic>
              <a:graphicData uri="http://schemas.openxmlformats.org/drawingml/2006/chart">
                <c:chart xmlns:c="http://schemas.openxmlformats.org/drawingml/2006/chart" xmlns:r="http://schemas.openxmlformats.org/officeDocument/2006/relationships" r:id="rId4"/>
              </a:graphicData>
            </a:graphic>
          </p:graphicFrame>
        </p:grpSp>
        <p:sp>
          <p:nvSpPr>
            <p:cNvPr id="12" name="TextBox 11">
              <a:extLst>
                <a:ext uri="{FF2B5EF4-FFF2-40B4-BE49-F238E27FC236}">
                  <a16:creationId xmlns:a16="http://schemas.microsoft.com/office/drawing/2014/main" id="{CB5087B1-E9D7-CF1F-72D8-E24E6994F887}"/>
                </a:ext>
              </a:extLst>
            </p:cNvPr>
            <p:cNvSpPr txBox="1"/>
            <p:nvPr/>
          </p:nvSpPr>
          <p:spPr>
            <a:xfrm>
              <a:off x="6088230" y="3017206"/>
              <a:ext cx="1657084" cy="338554"/>
            </a:xfrm>
            <a:prstGeom prst="rect">
              <a:avLst/>
            </a:prstGeom>
            <a:noFill/>
          </p:spPr>
          <p:txBody>
            <a:bodyPr wrap="square" rtlCol="0">
              <a:spAutoFit/>
            </a:bodyPr>
            <a:lstStyle/>
            <a:p>
              <a:pPr algn="ctr"/>
              <a:r>
                <a:rPr lang="en-US" sz="1600">
                  <a:solidFill>
                    <a:schemeClr val="tx2">
                      <a:lumMod val="75000"/>
                      <a:lumOff val="25000"/>
                    </a:schemeClr>
                  </a:solidFill>
                  <a:latin typeface="Arial" panose="020B0604020202020204" pitchFamily="34" charset="0"/>
                  <a:cs typeface="Arial" panose="020B0604020202020204" pitchFamily="34" charset="0"/>
                </a:rPr>
                <a:t>p = 0.002</a:t>
              </a:r>
            </a:p>
          </p:txBody>
        </p:sp>
        <p:sp>
          <p:nvSpPr>
            <p:cNvPr id="13" name="TextBox 12">
              <a:extLst>
                <a:ext uri="{FF2B5EF4-FFF2-40B4-BE49-F238E27FC236}">
                  <a16:creationId xmlns:a16="http://schemas.microsoft.com/office/drawing/2014/main" id="{2F587BED-CFD2-3B1A-7870-85FC9C6136A7}"/>
                </a:ext>
              </a:extLst>
            </p:cNvPr>
            <p:cNvSpPr txBox="1"/>
            <p:nvPr/>
          </p:nvSpPr>
          <p:spPr>
            <a:xfrm>
              <a:off x="2825376" y="3015470"/>
              <a:ext cx="1657084" cy="338554"/>
            </a:xfrm>
            <a:prstGeom prst="rect">
              <a:avLst/>
            </a:prstGeom>
            <a:noFill/>
          </p:spPr>
          <p:txBody>
            <a:bodyPr wrap="square" rtlCol="0">
              <a:spAutoFit/>
            </a:bodyPr>
            <a:lstStyle/>
            <a:p>
              <a:pPr algn="ctr"/>
              <a:r>
                <a:rPr lang="en-US" sz="1600">
                  <a:solidFill>
                    <a:schemeClr val="accent4">
                      <a:lumMod val="75000"/>
                    </a:schemeClr>
                  </a:solidFill>
                  <a:latin typeface="Arial" panose="020B0604020202020204" pitchFamily="34" charset="0"/>
                  <a:cs typeface="Arial" panose="020B0604020202020204" pitchFamily="34" charset="0"/>
                </a:rPr>
                <a:t>p = 0.001</a:t>
              </a:r>
            </a:p>
          </p:txBody>
        </p:sp>
        <p:sp>
          <p:nvSpPr>
            <p:cNvPr id="14" name="Rectangle 13">
              <a:extLst>
                <a:ext uri="{FF2B5EF4-FFF2-40B4-BE49-F238E27FC236}">
                  <a16:creationId xmlns:a16="http://schemas.microsoft.com/office/drawing/2014/main" id="{3DBEBFB1-4A09-05A2-76E8-CE86AFDE600D}"/>
                </a:ext>
              </a:extLst>
            </p:cNvPr>
            <p:cNvSpPr/>
            <p:nvPr/>
          </p:nvSpPr>
          <p:spPr>
            <a:xfrm>
              <a:off x="1143378" y="2314432"/>
              <a:ext cx="3483247" cy="400978"/>
            </a:xfrm>
            <a:prstGeom prst="rect">
              <a:avLst/>
            </a:prstGeom>
            <a:solidFill>
              <a:srgbClr val="F59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Age </a:t>
              </a:r>
            </a:p>
          </p:txBody>
        </p:sp>
        <p:sp>
          <p:nvSpPr>
            <p:cNvPr id="15" name="Rectangle 14">
              <a:extLst>
                <a:ext uri="{FF2B5EF4-FFF2-40B4-BE49-F238E27FC236}">
                  <a16:creationId xmlns:a16="http://schemas.microsoft.com/office/drawing/2014/main" id="{3AB5336D-7E48-665F-F288-64E607B28BC7}"/>
                </a:ext>
              </a:extLst>
            </p:cNvPr>
            <p:cNvSpPr/>
            <p:nvPr/>
          </p:nvSpPr>
          <p:spPr>
            <a:xfrm>
              <a:off x="4572000" y="2309232"/>
              <a:ext cx="3429000" cy="400978"/>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Rurality </a:t>
              </a:r>
            </a:p>
          </p:txBody>
        </p:sp>
      </p:grpSp>
      <p:sp>
        <p:nvSpPr>
          <p:cNvPr id="3" name="Title 2">
            <a:extLst>
              <a:ext uri="{FF2B5EF4-FFF2-40B4-BE49-F238E27FC236}">
                <a16:creationId xmlns:a16="http://schemas.microsoft.com/office/drawing/2014/main" id="{8567DDD6-69BB-42C4-C392-29077A95D6FE}"/>
              </a:ext>
            </a:extLst>
          </p:cNvPr>
          <p:cNvSpPr txBox="1">
            <a:spLocks/>
          </p:cNvSpPr>
          <p:nvPr/>
        </p:nvSpPr>
        <p:spPr>
          <a:xfrm>
            <a:off x="381000" y="722912"/>
            <a:ext cx="11430000" cy="677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b="1" dirty="0">
                <a:solidFill>
                  <a:schemeClr val="tx1"/>
                </a:solidFill>
              </a:rPr>
              <a:t>Results: Age and Geographic Location</a:t>
            </a:r>
          </a:p>
        </p:txBody>
      </p:sp>
    </p:spTree>
    <p:extLst>
      <p:ext uri="{BB962C8B-B14F-4D97-AF65-F5344CB8AC3E}">
        <p14:creationId xmlns:p14="http://schemas.microsoft.com/office/powerpoint/2010/main" val="3411684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DA2B-529B-B5FB-D6B1-F491C05370D4}"/>
              </a:ext>
            </a:extLst>
          </p:cNvPr>
          <p:cNvSpPr>
            <a:spLocks noGrp="1"/>
          </p:cNvSpPr>
          <p:nvPr>
            <p:ph type="title"/>
          </p:nvPr>
        </p:nvSpPr>
        <p:spPr>
          <a:xfrm>
            <a:off x="472014" y="606651"/>
            <a:ext cx="10972800" cy="609600"/>
          </a:xfrm>
        </p:spPr>
        <p:txBody>
          <a:bodyPr>
            <a:normAutofit fontScale="90000"/>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Lessons Learned from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TeleYoga</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Instructors</a:t>
            </a:r>
            <a:endParaRPr lang="en-US" b="1" dirty="0"/>
          </a:p>
        </p:txBody>
      </p:sp>
      <p:sp>
        <p:nvSpPr>
          <p:cNvPr id="5" name="Slide Number Placeholder 4">
            <a:extLst>
              <a:ext uri="{FF2B5EF4-FFF2-40B4-BE49-F238E27FC236}">
                <a16:creationId xmlns:a16="http://schemas.microsoft.com/office/drawing/2014/main" id="{F30190FB-3432-AAA4-4700-0E04D7AC7787}"/>
              </a:ext>
            </a:extLst>
          </p:cNvPr>
          <p:cNvSpPr>
            <a:spLocks noGrp="1"/>
          </p:cNvSpPr>
          <p:nvPr>
            <p:ph type="sldNum" sz="quarter" idx="4"/>
          </p:nvPr>
        </p:nvSpPr>
        <p:spPr/>
        <p:txBody>
          <a:bodyPr/>
          <a:lstStyle/>
          <a:p>
            <a:fld id="{9B8B01BA-673E-4211-9E64-C22898E6AF66}" type="slidenum">
              <a:rPr lang="en-US" smtClean="0"/>
              <a:pPr/>
              <a:t>35</a:t>
            </a:fld>
            <a:endParaRPr lang="en-US"/>
          </a:p>
        </p:txBody>
      </p:sp>
      <p:graphicFrame>
        <p:nvGraphicFramePr>
          <p:cNvPr id="6" name="Table 6">
            <a:extLst>
              <a:ext uri="{FF2B5EF4-FFF2-40B4-BE49-F238E27FC236}">
                <a16:creationId xmlns:a16="http://schemas.microsoft.com/office/drawing/2014/main" id="{6DA24DB3-389C-4065-38EB-9DCAE10A3F77}"/>
              </a:ext>
            </a:extLst>
          </p:cNvPr>
          <p:cNvGraphicFramePr>
            <a:graphicFrameLocks noGrp="1"/>
          </p:cNvGraphicFramePr>
          <p:nvPr>
            <p:extLst>
              <p:ext uri="{D42A27DB-BD31-4B8C-83A1-F6EECF244321}">
                <p14:modId xmlns:p14="http://schemas.microsoft.com/office/powerpoint/2010/main" val="3452260801"/>
              </p:ext>
            </p:extLst>
          </p:nvPr>
        </p:nvGraphicFramePr>
        <p:xfrm>
          <a:off x="364054" y="1266584"/>
          <a:ext cx="5363736" cy="2285929"/>
        </p:xfrm>
        <a:graphic>
          <a:graphicData uri="http://schemas.openxmlformats.org/drawingml/2006/table">
            <a:tbl>
              <a:tblPr firstRow="1" bandRow="1">
                <a:tableStyleId>{5C22544A-7EE6-4342-B048-85BDC9FD1C3A}</a:tableStyleId>
              </a:tblPr>
              <a:tblGrid>
                <a:gridCol w="5363736">
                  <a:extLst>
                    <a:ext uri="{9D8B030D-6E8A-4147-A177-3AD203B41FA5}">
                      <a16:colId xmlns:a16="http://schemas.microsoft.com/office/drawing/2014/main" val="4066499009"/>
                    </a:ext>
                  </a:extLst>
                </a:gridCol>
              </a:tblGrid>
              <a:tr h="381200">
                <a:tc>
                  <a:txBody>
                    <a:bodyPr/>
                    <a:lstStyle/>
                    <a:p>
                      <a:pPr algn="ctr"/>
                      <a:r>
                        <a:rPr lang="en-US" sz="2400" dirty="0">
                          <a:latin typeface="Helvetica Neue" panose="02000503000000020004"/>
                        </a:rPr>
                        <a:t>Audio-Visual Needs</a:t>
                      </a:r>
                    </a:p>
                  </a:txBody>
                  <a:tcPr anchor="ctr"/>
                </a:tc>
                <a:extLst>
                  <a:ext uri="{0D108BD9-81ED-4DB2-BD59-A6C34878D82A}">
                    <a16:rowId xmlns:a16="http://schemas.microsoft.com/office/drawing/2014/main" val="1987451558"/>
                  </a:ext>
                </a:extLst>
              </a:tr>
              <a:tr h="1828729">
                <a:tc>
                  <a:txBody>
                    <a:bodyPr/>
                    <a:lstStyle/>
                    <a:p>
                      <a:pPr marL="285750" indent="-285750">
                        <a:buFont typeface="Arial" panose="020B0604020202020204" pitchFamily="34" charset="0"/>
                        <a:buChar char="•"/>
                      </a:pPr>
                      <a:endParaRPr lang="en-US" sz="18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L</a:t>
                      </a:r>
                      <a:r>
                        <a:rPr lang="en-US" sz="2000" dirty="0">
                          <a:effectLst/>
                          <a:latin typeface="+mn-lt"/>
                          <a:ea typeface="Calibri" panose="020F0502020204030204" pitchFamily="34" charset="0"/>
                          <a:cs typeface="Arial" panose="020B0604020202020204" pitchFamily="34" charset="0"/>
                        </a:rPr>
                        <a:t>arge monitor</a:t>
                      </a:r>
                    </a:p>
                    <a:p>
                      <a:pPr marL="285750" indent="-285750">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H</a:t>
                      </a:r>
                      <a:r>
                        <a:rPr lang="en-US" sz="2000" dirty="0">
                          <a:effectLst/>
                          <a:latin typeface="+mn-lt"/>
                          <a:ea typeface="Calibri" panose="020F0502020204030204" pitchFamily="34" charset="0"/>
                          <a:cs typeface="Arial" panose="020B0604020202020204" pitchFamily="34" charset="0"/>
                        </a:rPr>
                        <a:t>igh resolution webcam</a:t>
                      </a:r>
                    </a:p>
                    <a:p>
                      <a:pPr marL="285750" indent="-285750">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W</a:t>
                      </a:r>
                      <a:r>
                        <a:rPr lang="en-US" sz="2000" dirty="0">
                          <a:effectLst/>
                          <a:latin typeface="+mn-lt"/>
                          <a:ea typeface="Calibri" panose="020F0502020204030204" pitchFamily="34" charset="0"/>
                          <a:cs typeface="Arial" panose="020B0604020202020204" pitchFamily="34" charset="0"/>
                        </a:rPr>
                        <a:t>ireless microphone headset</a:t>
                      </a:r>
                    </a:p>
                    <a:p>
                      <a:pPr marL="285750" indent="-285750">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A</a:t>
                      </a:r>
                      <a:r>
                        <a:rPr lang="en-US" sz="2000" dirty="0">
                          <a:effectLst/>
                          <a:latin typeface="+mn-lt"/>
                          <a:ea typeface="Calibri" panose="020F0502020204030204" pitchFamily="34" charset="0"/>
                          <a:cs typeface="Arial" panose="020B0604020202020204" pitchFamily="34" charset="0"/>
                        </a:rPr>
                        <a:t>dequate lighting</a:t>
                      </a:r>
                      <a:endParaRPr lang="en-US" sz="2000" dirty="0">
                        <a:effectLst/>
                        <a:latin typeface="+mn-lt"/>
                        <a:cs typeface="Arial" panose="020B0604020202020204" pitchFamily="34" charset="0"/>
                      </a:endParaRPr>
                    </a:p>
                    <a:p>
                      <a:pPr marL="171450" indent="-171450">
                        <a:buFont typeface="Arial" panose="020B0604020202020204" pitchFamily="34" charset="0"/>
                        <a:buChar char="•"/>
                      </a:pPr>
                      <a:endParaRPr lang="en-US" sz="500" dirty="0">
                        <a:effectLst/>
                        <a:latin typeface="Helvetica Neue" panose="02000503000000020004"/>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33466563"/>
                  </a:ext>
                </a:extLst>
              </a:tr>
            </a:tbl>
          </a:graphicData>
        </a:graphic>
      </p:graphicFrame>
      <p:graphicFrame>
        <p:nvGraphicFramePr>
          <p:cNvPr id="8" name="Table 6">
            <a:extLst>
              <a:ext uri="{FF2B5EF4-FFF2-40B4-BE49-F238E27FC236}">
                <a16:creationId xmlns:a16="http://schemas.microsoft.com/office/drawing/2014/main" id="{6F2DB216-60EA-1CFF-F91E-0BB9B92184DB}"/>
              </a:ext>
            </a:extLst>
          </p:cNvPr>
          <p:cNvGraphicFramePr>
            <a:graphicFrameLocks noGrp="1"/>
          </p:cNvGraphicFramePr>
          <p:nvPr>
            <p:extLst>
              <p:ext uri="{D42A27DB-BD31-4B8C-83A1-F6EECF244321}">
                <p14:modId xmlns:p14="http://schemas.microsoft.com/office/powerpoint/2010/main" val="3120448906"/>
              </p:ext>
            </p:extLst>
          </p:nvPr>
        </p:nvGraphicFramePr>
        <p:xfrm>
          <a:off x="378922" y="3785929"/>
          <a:ext cx="5348868" cy="1976583"/>
        </p:xfrm>
        <a:graphic>
          <a:graphicData uri="http://schemas.openxmlformats.org/drawingml/2006/table">
            <a:tbl>
              <a:tblPr firstRow="1" bandRow="1">
                <a:tableStyleId>{5C22544A-7EE6-4342-B048-85BDC9FD1C3A}</a:tableStyleId>
              </a:tblPr>
              <a:tblGrid>
                <a:gridCol w="5348868">
                  <a:extLst>
                    <a:ext uri="{9D8B030D-6E8A-4147-A177-3AD203B41FA5}">
                      <a16:colId xmlns:a16="http://schemas.microsoft.com/office/drawing/2014/main" val="283014878"/>
                    </a:ext>
                  </a:extLst>
                </a:gridCol>
              </a:tblGrid>
              <a:tr h="550468">
                <a:tc>
                  <a:txBody>
                    <a:bodyPr/>
                    <a:lstStyle/>
                    <a:p>
                      <a:pPr algn="ctr"/>
                      <a:r>
                        <a:rPr lang="en-US" sz="2400" dirty="0">
                          <a:latin typeface="Helvetica Neue" panose="02000503000000020004"/>
                        </a:rPr>
                        <a:t>Physical Space</a:t>
                      </a:r>
                    </a:p>
                  </a:txBody>
                  <a:tcPr anchor="ctr"/>
                </a:tc>
                <a:extLst>
                  <a:ext uri="{0D108BD9-81ED-4DB2-BD59-A6C34878D82A}">
                    <a16:rowId xmlns:a16="http://schemas.microsoft.com/office/drawing/2014/main" val="1987451558"/>
                  </a:ext>
                </a:extLst>
              </a:tr>
              <a:tr h="1426115">
                <a:tc>
                  <a:txBody>
                    <a:bodyPr/>
                    <a:lstStyle/>
                    <a:p>
                      <a:pPr marL="342900" indent="-342900">
                        <a:buFont typeface="Arial" panose="020B0604020202020204" pitchFamily="34" charset="0"/>
                        <a:buChar char="•"/>
                      </a:pPr>
                      <a:endParaRPr lang="en-US" sz="2000" dirty="0">
                        <a:effectLst/>
                        <a:latin typeface="Helvetica Neue" panose="02000503000000020004"/>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effectLst/>
                          <a:latin typeface="Calibri (Body)"/>
                          <a:ea typeface="Calibri" panose="020F0502020204030204" pitchFamily="34" charset="0"/>
                          <a:cs typeface="Times New Roman" panose="02020603050405020304" pitchFamily="18" charset="0"/>
                        </a:rPr>
                        <a:t>Enough space for full-body view</a:t>
                      </a:r>
                    </a:p>
                    <a:p>
                      <a:pPr marL="342900" indent="-342900">
                        <a:buFont typeface="Arial" panose="020B0604020202020204" pitchFamily="34" charset="0"/>
                        <a:buChar char="•"/>
                      </a:pPr>
                      <a:r>
                        <a:rPr lang="en-US" sz="2000" dirty="0">
                          <a:effectLst/>
                          <a:latin typeface="Calibri (Body)"/>
                          <a:ea typeface="Calibri" panose="020F0502020204030204" pitchFamily="34" charset="0"/>
                          <a:cs typeface="Times New Roman" panose="02020603050405020304" pitchFamily="18" charset="0"/>
                        </a:rPr>
                        <a:t>Quiet and private</a:t>
                      </a:r>
                    </a:p>
                  </a:txBody>
                  <a:tcPr>
                    <a:solidFill>
                      <a:schemeClr val="bg1">
                        <a:lumMod val="95000"/>
                      </a:schemeClr>
                    </a:solidFill>
                  </a:tcPr>
                </a:tc>
                <a:extLst>
                  <a:ext uri="{0D108BD9-81ED-4DB2-BD59-A6C34878D82A}">
                    <a16:rowId xmlns:a16="http://schemas.microsoft.com/office/drawing/2014/main" val="3633466563"/>
                  </a:ext>
                </a:extLst>
              </a:tr>
            </a:tbl>
          </a:graphicData>
        </a:graphic>
      </p:graphicFrame>
      <p:graphicFrame>
        <p:nvGraphicFramePr>
          <p:cNvPr id="9" name="Table 6">
            <a:extLst>
              <a:ext uri="{FF2B5EF4-FFF2-40B4-BE49-F238E27FC236}">
                <a16:creationId xmlns:a16="http://schemas.microsoft.com/office/drawing/2014/main" id="{AA0C3888-F81F-4F91-F384-EC34694A3E5B}"/>
              </a:ext>
            </a:extLst>
          </p:cNvPr>
          <p:cNvGraphicFramePr>
            <a:graphicFrameLocks noGrp="1"/>
          </p:cNvGraphicFramePr>
          <p:nvPr>
            <p:extLst>
              <p:ext uri="{D42A27DB-BD31-4B8C-83A1-F6EECF244321}">
                <p14:modId xmlns:p14="http://schemas.microsoft.com/office/powerpoint/2010/main" val="2706824220"/>
              </p:ext>
            </p:extLst>
          </p:nvPr>
        </p:nvGraphicFramePr>
        <p:xfrm>
          <a:off x="5958414" y="3785929"/>
          <a:ext cx="5913918" cy="1976583"/>
        </p:xfrm>
        <a:graphic>
          <a:graphicData uri="http://schemas.openxmlformats.org/drawingml/2006/table">
            <a:tbl>
              <a:tblPr firstRow="1" bandRow="1">
                <a:tableStyleId>{5C22544A-7EE6-4342-B048-85BDC9FD1C3A}</a:tableStyleId>
              </a:tblPr>
              <a:tblGrid>
                <a:gridCol w="5913918">
                  <a:extLst>
                    <a:ext uri="{9D8B030D-6E8A-4147-A177-3AD203B41FA5}">
                      <a16:colId xmlns:a16="http://schemas.microsoft.com/office/drawing/2014/main" val="2374220255"/>
                    </a:ext>
                  </a:extLst>
                </a:gridCol>
              </a:tblGrid>
              <a:tr h="537291">
                <a:tc>
                  <a:txBody>
                    <a:bodyPr/>
                    <a:lstStyle/>
                    <a:p>
                      <a:pPr algn="ctr"/>
                      <a:r>
                        <a:rPr lang="en-US" sz="2400" dirty="0">
                          <a:latin typeface="Helvetica Neue" panose="02000503000000020004"/>
                        </a:rPr>
                        <a:t>Administrative</a:t>
                      </a:r>
                    </a:p>
                  </a:txBody>
                  <a:tcPr anchor="ctr"/>
                </a:tc>
                <a:extLst>
                  <a:ext uri="{0D108BD9-81ED-4DB2-BD59-A6C34878D82A}">
                    <a16:rowId xmlns:a16="http://schemas.microsoft.com/office/drawing/2014/main" val="1987451558"/>
                  </a:ext>
                </a:extLst>
              </a:tr>
              <a:tr h="1439292">
                <a:tc>
                  <a:txBody>
                    <a:bodyPr/>
                    <a:lstStyle/>
                    <a:p>
                      <a:pPr marL="285750" marR="0" lvl="0" indent="-285750" algn="l" defTabSz="12540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Helvetica Neue" panose="02000503000000020004"/>
                        <a:ea typeface="Calibri" panose="020F0502020204030204" pitchFamily="34" charset="0"/>
                        <a:cs typeface="Times New Roman" panose="02020603050405020304" pitchFamily="18" charset="0"/>
                      </a:endParaRPr>
                    </a:p>
                    <a:p>
                      <a:pPr marL="285750" marR="0" lvl="0" indent="-285750" algn="l" defTabSz="12540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Calibri (Body)"/>
                          <a:ea typeface="Calibri" panose="020F0502020204030204" pitchFamily="34" charset="0"/>
                          <a:cs typeface="Times New Roman" panose="02020603050405020304" pitchFamily="18" charset="0"/>
                        </a:rPr>
                        <a:t>Scheduling, documentation, sending class links</a:t>
                      </a:r>
                    </a:p>
                    <a:p>
                      <a:pPr marL="285750" marR="0" lvl="0" indent="-285750" algn="l" defTabSz="12540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Calibri (Body)"/>
                          <a:ea typeface="Calibri" panose="020F0502020204030204" pitchFamily="34" charset="0"/>
                          <a:cs typeface="Times New Roman" panose="02020603050405020304" pitchFamily="18" charset="0"/>
                        </a:rPr>
                        <a:t>Online orientation and onboarding new patients </a:t>
                      </a:r>
                    </a:p>
                    <a:p>
                      <a:pPr marL="285750" marR="0" lvl="0" indent="-285750" algn="l" defTabSz="12540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Calibri (Body)"/>
                          <a:ea typeface="Calibri" panose="020F0502020204030204" pitchFamily="34" charset="0"/>
                          <a:cs typeface="Times New Roman" panose="02020603050405020304" pitchFamily="18" charset="0"/>
                        </a:rPr>
                        <a:t>Technology support during class</a:t>
                      </a:r>
                    </a:p>
                  </a:txBody>
                  <a:tcPr>
                    <a:solidFill>
                      <a:schemeClr val="bg1">
                        <a:lumMod val="95000"/>
                      </a:schemeClr>
                    </a:solidFill>
                  </a:tcPr>
                </a:tc>
                <a:extLst>
                  <a:ext uri="{0D108BD9-81ED-4DB2-BD59-A6C34878D82A}">
                    <a16:rowId xmlns:a16="http://schemas.microsoft.com/office/drawing/2014/main" val="3633466563"/>
                  </a:ext>
                </a:extLst>
              </a:tr>
            </a:tbl>
          </a:graphicData>
        </a:graphic>
      </p:graphicFrame>
      <p:graphicFrame>
        <p:nvGraphicFramePr>
          <p:cNvPr id="10" name="Table 6">
            <a:extLst>
              <a:ext uri="{FF2B5EF4-FFF2-40B4-BE49-F238E27FC236}">
                <a16:creationId xmlns:a16="http://schemas.microsoft.com/office/drawing/2014/main" id="{5860F0CA-A975-3C16-B098-9D674262C066}"/>
              </a:ext>
            </a:extLst>
          </p:cNvPr>
          <p:cNvGraphicFramePr>
            <a:graphicFrameLocks noGrp="1"/>
          </p:cNvGraphicFramePr>
          <p:nvPr>
            <p:extLst>
              <p:ext uri="{D42A27DB-BD31-4B8C-83A1-F6EECF244321}">
                <p14:modId xmlns:p14="http://schemas.microsoft.com/office/powerpoint/2010/main" val="1055426582"/>
              </p:ext>
            </p:extLst>
          </p:nvPr>
        </p:nvGraphicFramePr>
        <p:xfrm>
          <a:off x="5958414" y="1266584"/>
          <a:ext cx="5928786" cy="2299507"/>
        </p:xfrm>
        <a:graphic>
          <a:graphicData uri="http://schemas.openxmlformats.org/drawingml/2006/table">
            <a:tbl>
              <a:tblPr firstRow="1" bandRow="1">
                <a:tableStyleId>{5C22544A-7EE6-4342-B048-85BDC9FD1C3A}</a:tableStyleId>
              </a:tblPr>
              <a:tblGrid>
                <a:gridCol w="5928786">
                  <a:extLst>
                    <a:ext uri="{9D8B030D-6E8A-4147-A177-3AD203B41FA5}">
                      <a16:colId xmlns:a16="http://schemas.microsoft.com/office/drawing/2014/main" val="283014878"/>
                    </a:ext>
                  </a:extLst>
                </a:gridCol>
              </a:tblGrid>
              <a:tr h="443622">
                <a:tc>
                  <a:txBody>
                    <a:bodyPr/>
                    <a:lstStyle/>
                    <a:p>
                      <a:pPr algn="ctr"/>
                      <a:r>
                        <a:rPr lang="en-US" sz="2400">
                          <a:latin typeface="Helvetica Neue" panose="02000503000000020004"/>
                        </a:rPr>
                        <a:t>Training Needs</a:t>
                      </a:r>
                    </a:p>
                  </a:txBody>
                  <a:tcPr anchor="ctr"/>
                </a:tc>
                <a:extLst>
                  <a:ext uri="{0D108BD9-81ED-4DB2-BD59-A6C34878D82A}">
                    <a16:rowId xmlns:a16="http://schemas.microsoft.com/office/drawing/2014/main" val="1987451558"/>
                  </a:ext>
                </a:extLst>
              </a:tr>
              <a:tr h="1842307">
                <a:tc>
                  <a:txBody>
                    <a:bodyPr/>
                    <a:lstStyle/>
                    <a:p>
                      <a:endParaRPr lang="en-US" sz="1800" dirty="0">
                        <a:effectLst/>
                        <a:latin typeface="Helvetica Neue" panose="02000503000000020004"/>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Adaptive yoga – mobility and neurologic status</a:t>
                      </a:r>
                    </a:p>
                    <a:p>
                      <a:pPr marL="342900" indent="-342900">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Trauma-informed principles </a:t>
                      </a:r>
                    </a:p>
                    <a:p>
                      <a:pPr marL="342900" indent="-342900">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Adjusting instruction for patient-specific needs in real time</a:t>
                      </a:r>
                      <a:endParaRPr lang="en-US" sz="2000" dirty="0">
                        <a:latin typeface="+mn-lt"/>
                      </a:endParaRPr>
                    </a:p>
                  </a:txBody>
                  <a:tcPr>
                    <a:solidFill>
                      <a:schemeClr val="bg1">
                        <a:lumMod val="95000"/>
                      </a:schemeClr>
                    </a:solidFill>
                  </a:tcPr>
                </a:tc>
                <a:extLst>
                  <a:ext uri="{0D108BD9-81ED-4DB2-BD59-A6C34878D82A}">
                    <a16:rowId xmlns:a16="http://schemas.microsoft.com/office/drawing/2014/main" val="3633466563"/>
                  </a:ext>
                </a:extLst>
              </a:tr>
            </a:tbl>
          </a:graphicData>
        </a:graphic>
      </p:graphicFrame>
    </p:spTree>
    <p:extLst>
      <p:ext uri="{BB962C8B-B14F-4D97-AF65-F5344CB8AC3E}">
        <p14:creationId xmlns:p14="http://schemas.microsoft.com/office/powerpoint/2010/main" val="1173906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ACF6B2-5AF3-578D-B927-489CFC90BD70}"/>
              </a:ext>
            </a:extLst>
          </p:cNvPr>
          <p:cNvSpPr>
            <a:spLocks noGrp="1"/>
          </p:cNvSpPr>
          <p:nvPr>
            <p:ph type="ctrTitle"/>
          </p:nvPr>
        </p:nvSpPr>
        <p:spPr/>
        <p:txBody>
          <a:bodyPr/>
          <a:lstStyle/>
          <a:p>
            <a:r>
              <a:rPr lang="en-US" b="1"/>
              <a:t>Supporting and Sustaining Yoga Professionals</a:t>
            </a:r>
          </a:p>
        </p:txBody>
      </p:sp>
      <p:sp>
        <p:nvSpPr>
          <p:cNvPr id="3" name="Subtitle 2">
            <a:extLst>
              <a:ext uri="{FF2B5EF4-FFF2-40B4-BE49-F238E27FC236}">
                <a16:creationId xmlns:a16="http://schemas.microsoft.com/office/drawing/2014/main" id="{C1923226-C56F-A4F4-64B3-1EA7AE6785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5375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BDC0-9287-44B9-985C-5BC4C7D66FEC}"/>
              </a:ext>
            </a:extLst>
          </p:cNvPr>
          <p:cNvSpPr>
            <a:spLocks noGrp="1"/>
          </p:cNvSpPr>
          <p:nvPr>
            <p:ph type="title"/>
          </p:nvPr>
        </p:nvSpPr>
        <p:spPr>
          <a:xfrm>
            <a:off x="584200" y="609599"/>
            <a:ext cx="10972800" cy="609600"/>
          </a:xfrm>
        </p:spPr>
        <p:txBody>
          <a:bodyPr>
            <a:normAutofit fontScale="90000"/>
          </a:bodyPr>
          <a:lstStyle/>
          <a:p>
            <a:r>
              <a:rPr lang="en-US" b="1"/>
              <a:t>Supporting Yoga Professionals</a:t>
            </a:r>
            <a:endParaRPr lang="en-US" b="1" dirty="0"/>
          </a:p>
        </p:txBody>
      </p:sp>
      <p:sp>
        <p:nvSpPr>
          <p:cNvPr id="3" name="Content Placeholder 2">
            <a:extLst>
              <a:ext uri="{FF2B5EF4-FFF2-40B4-BE49-F238E27FC236}">
                <a16:creationId xmlns:a16="http://schemas.microsoft.com/office/drawing/2014/main" id="{96204A06-DAED-3592-6BCC-1A9B4CF1C05F}"/>
              </a:ext>
            </a:extLst>
          </p:cNvPr>
          <p:cNvSpPr>
            <a:spLocks noGrp="1"/>
          </p:cNvSpPr>
          <p:nvPr>
            <p:ph sz="half" idx="1"/>
          </p:nvPr>
        </p:nvSpPr>
        <p:spPr>
          <a:xfrm>
            <a:off x="584200" y="1615055"/>
            <a:ext cx="8117115" cy="4344874"/>
          </a:xfrm>
        </p:spPr>
        <p:txBody>
          <a:bodyPr/>
          <a:lstStyle/>
          <a:p>
            <a:r>
              <a:rPr lang="en-US" dirty="0"/>
              <a:t>Yoga Community of Practice</a:t>
            </a:r>
          </a:p>
          <a:p>
            <a:endParaRPr lang="en-US" dirty="0"/>
          </a:p>
          <a:p>
            <a:r>
              <a:rPr lang="en-US" dirty="0"/>
              <a:t>1:1 consultations with facilities and professionals</a:t>
            </a:r>
          </a:p>
          <a:p>
            <a:endParaRPr lang="en-US" dirty="0"/>
          </a:p>
          <a:p>
            <a:r>
              <a:rPr lang="en-US" dirty="0"/>
              <a:t>Considering ways to build community for those hired as yoga professionals</a:t>
            </a:r>
          </a:p>
        </p:txBody>
      </p:sp>
      <p:sp>
        <p:nvSpPr>
          <p:cNvPr id="5" name="Slide Number Placeholder 4">
            <a:extLst>
              <a:ext uri="{FF2B5EF4-FFF2-40B4-BE49-F238E27FC236}">
                <a16:creationId xmlns:a16="http://schemas.microsoft.com/office/drawing/2014/main" id="{FD4D7D4F-4EC0-0EE2-9E69-4003A1E0A849}"/>
              </a:ext>
            </a:extLst>
          </p:cNvPr>
          <p:cNvSpPr>
            <a:spLocks noGrp="1"/>
          </p:cNvSpPr>
          <p:nvPr>
            <p:ph type="sldNum" sz="quarter" idx="4"/>
          </p:nvPr>
        </p:nvSpPr>
        <p:spPr/>
        <p:txBody>
          <a:bodyPr/>
          <a:lstStyle/>
          <a:p>
            <a:fld id="{9B8B01BA-673E-4211-9E64-C22898E6AF66}" type="slidenum">
              <a:rPr lang="en-US" smtClean="0"/>
              <a:pPr/>
              <a:t>37</a:t>
            </a:fld>
            <a:endParaRPr lang="en-US"/>
          </a:p>
        </p:txBody>
      </p:sp>
      <p:pic>
        <p:nvPicPr>
          <p:cNvPr id="8" name="Graphic 7">
            <a:extLst>
              <a:ext uri="{FF2B5EF4-FFF2-40B4-BE49-F238E27FC236}">
                <a16:creationId xmlns:a16="http://schemas.microsoft.com/office/drawing/2014/main" id="{FD08C51B-036C-C043-39EC-5EB73A4CA0FA}"/>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8478237" y="1934199"/>
            <a:ext cx="3857331" cy="2989601"/>
          </a:xfrm>
          <a:prstGeom prst="rect">
            <a:avLst/>
          </a:prstGeom>
        </p:spPr>
      </p:pic>
    </p:spTree>
    <p:extLst>
      <p:ext uri="{BB962C8B-B14F-4D97-AF65-F5344CB8AC3E}">
        <p14:creationId xmlns:p14="http://schemas.microsoft.com/office/powerpoint/2010/main" val="3069450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851675" y="0"/>
            <a:ext cx="1188225" cy="2583099"/>
          </a:xfrm>
          <a:custGeom>
            <a:avLst/>
            <a:gdLst/>
            <a:ahLst/>
            <a:cxnLst/>
            <a:rect l="l" t="t" r="r" b="b"/>
            <a:pathLst>
              <a:path w="1782338" h="3874648">
                <a:moveTo>
                  <a:pt x="0" y="3874648"/>
                </a:moveTo>
                <a:lnTo>
                  <a:pt x="1782338" y="3874648"/>
                </a:lnTo>
                <a:lnTo>
                  <a:pt x="1782338" y="0"/>
                </a:lnTo>
                <a:lnTo>
                  <a:pt x="0" y="0"/>
                </a:lnTo>
                <a:lnTo>
                  <a:pt x="0" y="387464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0" y="1395"/>
            <a:ext cx="12192000" cy="6477000"/>
          </a:xfrm>
          <a:custGeom>
            <a:avLst/>
            <a:gdLst/>
            <a:ahLst/>
            <a:cxnLst/>
            <a:rect l="l" t="t" r="r" b="b"/>
            <a:pathLst>
              <a:path w="18288000" h="9715500">
                <a:moveTo>
                  <a:pt x="0" y="0"/>
                </a:moveTo>
                <a:lnTo>
                  <a:pt x="18288000" y="0"/>
                </a:lnTo>
                <a:lnTo>
                  <a:pt x="18288000" y="9715500"/>
                </a:lnTo>
                <a:lnTo>
                  <a:pt x="0" y="9715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393055" y="942182"/>
            <a:ext cx="895586" cy="1148187"/>
          </a:xfrm>
          <a:custGeom>
            <a:avLst/>
            <a:gdLst/>
            <a:ahLst/>
            <a:cxnLst/>
            <a:rect l="l" t="t" r="r" b="b"/>
            <a:pathLst>
              <a:path w="1343379" h="1722280">
                <a:moveTo>
                  <a:pt x="0" y="0"/>
                </a:moveTo>
                <a:lnTo>
                  <a:pt x="1343379" y="0"/>
                </a:lnTo>
                <a:lnTo>
                  <a:pt x="1343379" y="1722280"/>
                </a:lnTo>
                <a:lnTo>
                  <a:pt x="0" y="17222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6990482" y="5024013"/>
            <a:ext cx="895586" cy="1148187"/>
          </a:xfrm>
          <a:custGeom>
            <a:avLst/>
            <a:gdLst/>
            <a:ahLst/>
            <a:cxnLst/>
            <a:rect l="l" t="t" r="r" b="b"/>
            <a:pathLst>
              <a:path w="1343379" h="1722280">
                <a:moveTo>
                  <a:pt x="0" y="0"/>
                </a:moveTo>
                <a:lnTo>
                  <a:pt x="1343378" y="0"/>
                </a:lnTo>
                <a:lnTo>
                  <a:pt x="1343378" y="1722280"/>
                </a:lnTo>
                <a:lnTo>
                  <a:pt x="0" y="17222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797806" y="1960113"/>
            <a:ext cx="895586" cy="1148187"/>
          </a:xfrm>
          <a:custGeom>
            <a:avLst/>
            <a:gdLst/>
            <a:ahLst/>
            <a:cxnLst/>
            <a:rect l="l" t="t" r="r" b="b"/>
            <a:pathLst>
              <a:path w="1343379" h="1722280">
                <a:moveTo>
                  <a:pt x="0" y="0"/>
                </a:moveTo>
                <a:lnTo>
                  <a:pt x="1343379" y="0"/>
                </a:lnTo>
                <a:lnTo>
                  <a:pt x="1343379" y="1722281"/>
                </a:lnTo>
                <a:lnTo>
                  <a:pt x="0" y="17222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9249614" y="1960113"/>
            <a:ext cx="895586" cy="1148187"/>
          </a:xfrm>
          <a:custGeom>
            <a:avLst/>
            <a:gdLst/>
            <a:ahLst/>
            <a:cxnLst/>
            <a:rect l="l" t="t" r="r" b="b"/>
            <a:pathLst>
              <a:path w="1343379" h="1722280">
                <a:moveTo>
                  <a:pt x="0" y="0"/>
                </a:moveTo>
                <a:lnTo>
                  <a:pt x="1343378" y="0"/>
                </a:lnTo>
                <a:lnTo>
                  <a:pt x="1343378" y="1722281"/>
                </a:lnTo>
                <a:lnTo>
                  <a:pt x="0" y="17222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8"/>
          <p:cNvGrpSpPr/>
          <p:nvPr/>
        </p:nvGrpSpPr>
        <p:grpSpPr>
          <a:xfrm>
            <a:off x="2550021" y="1082374"/>
            <a:ext cx="581652" cy="58165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76200" y="28575"/>
              <a:ext cx="660400" cy="708025"/>
            </a:xfrm>
            <a:prstGeom prst="rect">
              <a:avLst/>
            </a:prstGeom>
          </p:spPr>
          <p:txBody>
            <a:bodyPr lIns="33867" tIns="33867" rIns="33867" bIns="33867" rtlCol="0" anchor="ctr"/>
            <a:lstStyle/>
            <a:p>
              <a:pPr marL="0" marR="0" lvl="0" indent="0" algn="ctr" defTabSz="609630" rtl="0" eaLnBrk="1" fontAlgn="auto" latinLnBrk="0" hangingPunct="1">
                <a:lnSpc>
                  <a:spcPts val="15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147448" y="5164205"/>
            <a:ext cx="581652" cy="58165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76200" y="28575"/>
              <a:ext cx="660400" cy="708025"/>
            </a:xfrm>
            <a:prstGeom prst="rect">
              <a:avLst/>
            </a:prstGeom>
          </p:spPr>
          <p:txBody>
            <a:bodyPr lIns="33867" tIns="33867" rIns="33867" bIns="33867" rtlCol="0" anchor="ctr"/>
            <a:lstStyle/>
            <a:p>
              <a:pPr marL="0" marR="0" lvl="0" indent="0" algn="ctr" defTabSz="609630" rtl="0" eaLnBrk="1" fontAlgn="auto" latinLnBrk="0" hangingPunct="1">
                <a:lnSpc>
                  <a:spcPts val="15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9406580" y="2100305"/>
            <a:ext cx="581652" cy="58165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76200" y="28575"/>
              <a:ext cx="660400" cy="708025"/>
            </a:xfrm>
            <a:prstGeom prst="rect">
              <a:avLst/>
            </a:prstGeom>
          </p:spPr>
          <p:txBody>
            <a:bodyPr lIns="33867" tIns="33867" rIns="33867" bIns="33867" rtlCol="0" anchor="ctr"/>
            <a:lstStyle/>
            <a:p>
              <a:pPr marL="0" marR="0" lvl="0" indent="0" algn="ctr" defTabSz="609630" rtl="0" eaLnBrk="1" fontAlgn="auto" latinLnBrk="0" hangingPunct="1">
                <a:lnSpc>
                  <a:spcPts val="15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Freeform 17"/>
          <p:cNvSpPr/>
          <p:nvPr/>
        </p:nvSpPr>
        <p:spPr>
          <a:xfrm>
            <a:off x="2654734" y="1230125"/>
            <a:ext cx="372229" cy="286151"/>
          </a:xfrm>
          <a:custGeom>
            <a:avLst/>
            <a:gdLst/>
            <a:ahLst/>
            <a:cxnLst/>
            <a:rect l="l" t="t" r="r" b="b"/>
            <a:pathLst>
              <a:path w="558343" h="429226">
                <a:moveTo>
                  <a:pt x="0" y="0"/>
                </a:moveTo>
                <a:lnTo>
                  <a:pt x="558343" y="0"/>
                </a:lnTo>
                <a:lnTo>
                  <a:pt x="558343" y="429226"/>
                </a:lnTo>
                <a:lnTo>
                  <a:pt x="0" y="4292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1855450" y="4274901"/>
            <a:ext cx="1188225" cy="2583099"/>
          </a:xfrm>
          <a:custGeom>
            <a:avLst/>
            <a:gdLst/>
            <a:ahLst/>
            <a:cxnLst/>
            <a:rect l="l" t="t" r="r" b="b"/>
            <a:pathLst>
              <a:path w="1782338" h="3874648">
                <a:moveTo>
                  <a:pt x="0" y="0"/>
                </a:moveTo>
                <a:lnTo>
                  <a:pt x="1782338" y="0"/>
                </a:lnTo>
                <a:lnTo>
                  <a:pt x="1782338" y="3874648"/>
                </a:lnTo>
                <a:lnTo>
                  <a:pt x="0" y="3874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0785397" y="6631848"/>
            <a:ext cx="720803" cy="226152"/>
          </a:xfrm>
          <a:custGeom>
            <a:avLst/>
            <a:gdLst/>
            <a:ahLst/>
            <a:cxnLst/>
            <a:rect l="l" t="t" r="r" b="b"/>
            <a:pathLst>
              <a:path w="1081205" h="339228">
                <a:moveTo>
                  <a:pt x="0" y="0"/>
                </a:moveTo>
                <a:lnTo>
                  <a:pt x="1081205" y="0"/>
                </a:lnTo>
                <a:lnTo>
                  <a:pt x="1081205" y="339228"/>
                </a:lnTo>
                <a:lnTo>
                  <a:pt x="0" y="339228"/>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flipV="1">
            <a:off x="3497539" y="1395"/>
            <a:ext cx="720803" cy="226152"/>
          </a:xfrm>
          <a:custGeom>
            <a:avLst/>
            <a:gdLst/>
            <a:ahLst/>
            <a:cxnLst/>
            <a:rect l="l" t="t" r="r" b="b"/>
            <a:pathLst>
              <a:path w="1081205" h="339228">
                <a:moveTo>
                  <a:pt x="0" y="339228"/>
                </a:moveTo>
                <a:lnTo>
                  <a:pt x="1081205" y="339228"/>
                </a:lnTo>
                <a:lnTo>
                  <a:pt x="1081205" y="0"/>
                </a:lnTo>
                <a:lnTo>
                  <a:pt x="0" y="0"/>
                </a:lnTo>
                <a:lnTo>
                  <a:pt x="0" y="339228"/>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690939" y="6183209"/>
            <a:ext cx="1381877" cy="1221233"/>
          </a:xfrm>
          <a:custGeom>
            <a:avLst/>
            <a:gdLst/>
            <a:ahLst/>
            <a:cxnLst/>
            <a:rect l="l" t="t" r="r" b="b"/>
            <a:pathLst>
              <a:path w="2072815" h="1831850">
                <a:moveTo>
                  <a:pt x="2072816" y="0"/>
                </a:moveTo>
                <a:lnTo>
                  <a:pt x="0" y="0"/>
                </a:lnTo>
                <a:lnTo>
                  <a:pt x="0" y="1831850"/>
                </a:lnTo>
                <a:lnTo>
                  <a:pt x="2072816" y="1831850"/>
                </a:lnTo>
                <a:lnTo>
                  <a:pt x="2072816"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5400000" flipH="1" flipV="1">
            <a:off x="11826140" y="-757335"/>
            <a:ext cx="1246846" cy="1517460"/>
          </a:xfrm>
          <a:custGeom>
            <a:avLst/>
            <a:gdLst/>
            <a:ahLst/>
            <a:cxnLst/>
            <a:rect l="l" t="t" r="r" b="b"/>
            <a:pathLst>
              <a:path w="1870269" h="2276190">
                <a:moveTo>
                  <a:pt x="1870270" y="2276190"/>
                </a:moveTo>
                <a:lnTo>
                  <a:pt x="0" y="2276190"/>
                </a:lnTo>
                <a:lnTo>
                  <a:pt x="0" y="0"/>
                </a:lnTo>
                <a:lnTo>
                  <a:pt x="1870270" y="0"/>
                </a:lnTo>
                <a:lnTo>
                  <a:pt x="1870270" y="227619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8755290" flipH="1">
            <a:off x="5569140" y="958973"/>
            <a:ext cx="645774" cy="830600"/>
          </a:xfrm>
          <a:custGeom>
            <a:avLst/>
            <a:gdLst/>
            <a:ahLst/>
            <a:cxnLst/>
            <a:rect l="l" t="t" r="r" b="b"/>
            <a:pathLst>
              <a:path w="968661" h="1245900">
                <a:moveTo>
                  <a:pt x="968661" y="0"/>
                </a:moveTo>
                <a:lnTo>
                  <a:pt x="0" y="0"/>
                </a:lnTo>
                <a:lnTo>
                  <a:pt x="0" y="1245900"/>
                </a:lnTo>
                <a:lnTo>
                  <a:pt x="968661" y="1245900"/>
                </a:lnTo>
                <a:lnTo>
                  <a:pt x="968661" y="0"/>
                </a:lnTo>
                <a:close/>
              </a:path>
            </a:pathLst>
          </a:custGeom>
          <a:blipFill>
            <a:blip r:embed="rId23">
              <a:extLst>
                <a:ext uri="{96DAC541-7B7A-43D3-8B79-37D633B846F1}">
                  <asvg:svgBlip xmlns:asvg="http://schemas.microsoft.com/office/drawing/2016/SVG/main" r:embed="rId24"/>
                </a:ext>
              </a:extLst>
            </a:blip>
            <a:stretch>
              <a:fillRect l="-37237" b="-10712"/>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4643947" flipH="1">
            <a:off x="7860122" y="2679967"/>
            <a:ext cx="645774" cy="830600"/>
          </a:xfrm>
          <a:custGeom>
            <a:avLst/>
            <a:gdLst/>
            <a:ahLst/>
            <a:cxnLst/>
            <a:rect l="l" t="t" r="r" b="b"/>
            <a:pathLst>
              <a:path w="968661" h="1245900">
                <a:moveTo>
                  <a:pt x="968661" y="0"/>
                </a:moveTo>
                <a:lnTo>
                  <a:pt x="0" y="0"/>
                </a:lnTo>
                <a:lnTo>
                  <a:pt x="0" y="1245901"/>
                </a:lnTo>
                <a:lnTo>
                  <a:pt x="968661" y="1245901"/>
                </a:lnTo>
                <a:lnTo>
                  <a:pt x="968661" y="0"/>
                </a:lnTo>
                <a:close/>
              </a:path>
            </a:pathLst>
          </a:custGeom>
          <a:blipFill>
            <a:blip r:embed="rId23">
              <a:extLst>
                <a:ext uri="{96DAC541-7B7A-43D3-8B79-37D633B846F1}">
                  <asvg:svgBlip xmlns:asvg="http://schemas.microsoft.com/office/drawing/2016/SVG/main" r:embed="rId24"/>
                </a:ext>
              </a:extLst>
            </a:blip>
            <a:stretch>
              <a:fillRect l="-37237" b="-10712"/>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a:off x="8917178" y="4384733"/>
            <a:ext cx="895586" cy="1148187"/>
          </a:xfrm>
          <a:custGeom>
            <a:avLst/>
            <a:gdLst/>
            <a:ahLst/>
            <a:cxnLst/>
            <a:rect l="l" t="t" r="r" b="b"/>
            <a:pathLst>
              <a:path w="1343379" h="1722280">
                <a:moveTo>
                  <a:pt x="0" y="0"/>
                </a:moveTo>
                <a:lnTo>
                  <a:pt x="1343379" y="0"/>
                </a:lnTo>
                <a:lnTo>
                  <a:pt x="1343379" y="1722281"/>
                </a:lnTo>
                <a:lnTo>
                  <a:pt x="0" y="172228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9160417" y="4599978"/>
            <a:ext cx="409109" cy="415867"/>
          </a:xfrm>
          <a:custGeom>
            <a:avLst/>
            <a:gdLst/>
            <a:ahLst/>
            <a:cxnLst/>
            <a:rect l="l" t="t" r="r" b="b"/>
            <a:pathLst>
              <a:path w="613663" h="623800">
                <a:moveTo>
                  <a:pt x="0" y="0"/>
                </a:moveTo>
                <a:lnTo>
                  <a:pt x="613663" y="0"/>
                </a:lnTo>
                <a:lnTo>
                  <a:pt x="613663" y="623800"/>
                </a:lnTo>
                <a:lnTo>
                  <a:pt x="0" y="623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p:cNvSpPr/>
          <p:nvPr/>
        </p:nvSpPr>
        <p:spPr>
          <a:xfrm>
            <a:off x="9489308" y="2170277"/>
            <a:ext cx="416197" cy="441711"/>
          </a:xfrm>
          <a:custGeom>
            <a:avLst/>
            <a:gdLst/>
            <a:ahLst/>
            <a:cxnLst/>
            <a:rect l="l" t="t" r="r" b="b"/>
            <a:pathLst>
              <a:path w="624296" h="662567">
                <a:moveTo>
                  <a:pt x="0" y="0"/>
                </a:moveTo>
                <a:lnTo>
                  <a:pt x="624296" y="0"/>
                </a:lnTo>
                <a:lnTo>
                  <a:pt x="624296" y="662567"/>
                </a:lnTo>
                <a:lnTo>
                  <a:pt x="0" y="662567"/>
                </a:lnTo>
                <a:lnTo>
                  <a:pt x="0" y="0"/>
                </a:lnTo>
                <a:close/>
              </a:path>
            </a:pathLst>
          </a:custGeom>
          <a:blipFill>
            <a:blip r:embed="rId29"/>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7147449" y="5303128"/>
            <a:ext cx="596463" cy="294978"/>
          </a:xfrm>
          <a:custGeom>
            <a:avLst/>
            <a:gdLst/>
            <a:ahLst/>
            <a:cxnLst/>
            <a:rect l="l" t="t" r="r" b="b"/>
            <a:pathLst>
              <a:path w="894695" h="442467">
                <a:moveTo>
                  <a:pt x="0" y="0"/>
                </a:moveTo>
                <a:lnTo>
                  <a:pt x="894695" y="0"/>
                </a:lnTo>
                <a:lnTo>
                  <a:pt x="894695" y="442468"/>
                </a:lnTo>
                <a:lnTo>
                  <a:pt x="0" y="442468"/>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p:cNvSpPr/>
          <p:nvPr/>
        </p:nvSpPr>
        <p:spPr>
          <a:xfrm>
            <a:off x="4969879" y="2119240"/>
            <a:ext cx="566545" cy="463859"/>
          </a:xfrm>
          <a:custGeom>
            <a:avLst/>
            <a:gdLst/>
            <a:ahLst/>
            <a:cxnLst/>
            <a:rect l="l" t="t" r="r" b="b"/>
            <a:pathLst>
              <a:path w="849818" h="695789">
                <a:moveTo>
                  <a:pt x="0" y="0"/>
                </a:moveTo>
                <a:lnTo>
                  <a:pt x="849819" y="0"/>
                </a:lnTo>
                <a:lnTo>
                  <a:pt x="849819" y="695789"/>
                </a:lnTo>
                <a:lnTo>
                  <a:pt x="0" y="69578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30"/>
          <p:cNvSpPr txBox="1"/>
          <p:nvPr/>
        </p:nvSpPr>
        <p:spPr>
          <a:xfrm>
            <a:off x="3249187" y="693575"/>
            <a:ext cx="3952792" cy="679289"/>
          </a:xfrm>
          <a:prstGeom prst="rect">
            <a:avLst/>
          </a:prstGeom>
        </p:spPr>
        <p:txBody>
          <a:bodyPr wrap="square" lIns="0" tIns="0" rIns="0" bIns="0" rtlCol="0" anchor="t">
            <a:spAutoFit/>
          </a:bodyPr>
          <a:lstStyle/>
          <a:p>
            <a:pPr marL="0" marR="0" lvl="0" indent="0" algn="l" defTabSz="609630" rtl="0" eaLnBrk="1" fontAlgn="auto" latinLnBrk="0" hangingPunct="1">
              <a:lnSpc>
                <a:spcPts val="1842"/>
              </a:lnSpc>
              <a:spcBef>
                <a:spcPts val="0"/>
              </a:spcBef>
              <a:spcAft>
                <a:spcPts val="0"/>
              </a:spcAft>
              <a:buClrTx/>
              <a:buSzTx/>
              <a:buFontTx/>
              <a:buNone/>
              <a:tabLst/>
              <a:defRPr/>
            </a:pPr>
            <a:r>
              <a:rPr kumimoji="0" lang="en-US" sz="1800" b="1" i="0" u="none" strike="noStrike" kern="1200" cap="none" spc="42" normalizeH="0" baseline="0" noProof="0" dirty="0">
                <a:ln>
                  <a:noFill/>
                </a:ln>
                <a:solidFill>
                  <a:srgbClr val="2D3740"/>
                </a:solidFill>
                <a:effectLst/>
                <a:uLnTx/>
                <a:uFillTx/>
                <a:latin typeface="Calibri"/>
                <a:ea typeface="Barlow Semi-Bold"/>
                <a:cs typeface="Barlow Semi-Bold"/>
                <a:sym typeface="Barlow Semi-Bold"/>
              </a:rPr>
              <a:t>Processes to Support Yoga Instructors and Yoga Therapists</a:t>
            </a:r>
          </a:p>
          <a:p>
            <a:pPr marL="0" marR="0" lvl="1" indent="0" algn="l" defTabSz="609630" rtl="0" eaLnBrk="1" fontAlgn="auto" latinLnBrk="0" hangingPunct="1">
              <a:lnSpc>
                <a:spcPts val="1842"/>
              </a:lnSpc>
              <a:spcBef>
                <a:spcPct val="0"/>
              </a:spcBef>
              <a:spcAft>
                <a:spcPts val="0"/>
              </a:spcAft>
              <a:buClrTx/>
              <a:buSzTx/>
              <a:buFontTx/>
              <a:buNone/>
              <a:tabLst/>
              <a:defRPr/>
            </a:pPr>
            <a:endParaRPr kumimoji="0" lang="en-US" sz="1315" b="1" i="0" u="none" strike="noStrike" kern="1200" cap="none" spc="42" normalizeH="0" baseline="0" noProof="0" dirty="0">
              <a:ln>
                <a:noFill/>
              </a:ln>
              <a:solidFill>
                <a:srgbClr val="2D3740"/>
              </a:solidFill>
              <a:effectLst/>
              <a:uLnTx/>
              <a:uFillTx/>
              <a:latin typeface="Barlow Semi-Bold"/>
              <a:ea typeface="Barlow Semi-Bold"/>
              <a:cs typeface="Barlow Semi-Bold"/>
              <a:sym typeface="Barlow Semi-Bold"/>
            </a:endParaRPr>
          </a:p>
        </p:txBody>
      </p:sp>
      <p:sp>
        <p:nvSpPr>
          <p:cNvPr id="31" name="TextBox 31"/>
          <p:cNvSpPr txBox="1"/>
          <p:nvPr/>
        </p:nvSpPr>
        <p:spPr>
          <a:xfrm>
            <a:off x="5700521" y="1949471"/>
            <a:ext cx="3202840" cy="448456"/>
          </a:xfrm>
          <a:prstGeom prst="rect">
            <a:avLst/>
          </a:prstGeom>
        </p:spPr>
        <p:txBody>
          <a:bodyPr wrap="square" lIns="0" tIns="0" rIns="0" bIns="0" rtlCol="0" anchor="t">
            <a:spAutoFit/>
          </a:bodyPr>
          <a:lstStyle/>
          <a:p>
            <a:pPr marL="0" marR="0" lvl="0" indent="0" algn="l" defTabSz="609630" rtl="0" eaLnBrk="1" fontAlgn="auto" latinLnBrk="0" hangingPunct="1">
              <a:lnSpc>
                <a:spcPts val="1842"/>
              </a:lnSpc>
              <a:spcBef>
                <a:spcPts val="0"/>
              </a:spcBef>
              <a:spcAft>
                <a:spcPts val="0"/>
              </a:spcAft>
              <a:buClrTx/>
              <a:buSzTx/>
              <a:buFontTx/>
              <a:buNone/>
              <a:tabLst/>
              <a:defRPr/>
            </a:pPr>
            <a:r>
              <a:rPr kumimoji="0" lang="en-US" sz="1800" b="1" i="0" u="none" strike="noStrike" kern="1200" cap="none" spc="42" normalizeH="0" baseline="0" noProof="0" dirty="0">
                <a:ln>
                  <a:noFill/>
                </a:ln>
                <a:solidFill>
                  <a:srgbClr val="2D3740"/>
                </a:solidFill>
                <a:effectLst/>
                <a:uLnTx/>
                <a:uFillTx/>
                <a:latin typeface="Calibri"/>
                <a:ea typeface="Barlow Semi-Bold"/>
                <a:cs typeface="Barlow Semi-Bold"/>
                <a:sym typeface="Barlow Semi-Bold"/>
              </a:rPr>
              <a:t>Paths for Participation in Yoga</a:t>
            </a:r>
          </a:p>
          <a:p>
            <a:pPr marL="0" marR="0" lvl="1" indent="0" algn="l" defTabSz="609630" rtl="0" eaLnBrk="1" fontAlgn="auto" latinLnBrk="0" hangingPunct="1">
              <a:lnSpc>
                <a:spcPts val="1842"/>
              </a:lnSpc>
              <a:spcBef>
                <a:spcPct val="0"/>
              </a:spcBef>
              <a:spcAft>
                <a:spcPts val="0"/>
              </a:spcAft>
              <a:buClrTx/>
              <a:buSzTx/>
              <a:buFontTx/>
              <a:buNone/>
              <a:tabLst/>
              <a:defRPr/>
            </a:pPr>
            <a:endParaRPr kumimoji="0" lang="en-US" sz="1315" b="1" i="0" u="none" strike="noStrike" kern="1200" cap="none" spc="42" normalizeH="0" baseline="0" noProof="0" dirty="0">
              <a:ln>
                <a:noFill/>
              </a:ln>
              <a:solidFill>
                <a:srgbClr val="2D3740"/>
              </a:solidFill>
              <a:effectLst/>
              <a:uLnTx/>
              <a:uFillTx/>
              <a:latin typeface="Barlow Semi-Bold"/>
              <a:ea typeface="Barlow Semi-Bold"/>
              <a:cs typeface="Barlow Semi-Bold"/>
              <a:sym typeface="Barlow Semi-Bold"/>
            </a:endParaRPr>
          </a:p>
        </p:txBody>
      </p:sp>
      <p:sp>
        <p:nvSpPr>
          <p:cNvPr id="32" name="TextBox 32"/>
          <p:cNvSpPr txBox="1"/>
          <p:nvPr/>
        </p:nvSpPr>
        <p:spPr>
          <a:xfrm>
            <a:off x="6628565" y="4524135"/>
            <a:ext cx="2585699" cy="679289"/>
          </a:xfrm>
          <a:prstGeom prst="rect">
            <a:avLst/>
          </a:prstGeom>
        </p:spPr>
        <p:txBody>
          <a:bodyPr lIns="0" tIns="0" rIns="0" bIns="0" rtlCol="0" anchor="t">
            <a:spAutoFit/>
          </a:bodyPr>
          <a:lstStyle/>
          <a:p>
            <a:pPr marL="0" marR="0" lvl="0" indent="0" algn="l" defTabSz="609630" rtl="0" eaLnBrk="1" fontAlgn="auto" latinLnBrk="0" hangingPunct="1">
              <a:lnSpc>
                <a:spcPts val="1842"/>
              </a:lnSpc>
              <a:spcBef>
                <a:spcPts val="0"/>
              </a:spcBef>
              <a:spcAft>
                <a:spcPts val="0"/>
              </a:spcAft>
              <a:buClrTx/>
              <a:buSzTx/>
              <a:buFontTx/>
              <a:buNone/>
              <a:tabLst/>
              <a:defRPr/>
            </a:pPr>
            <a:r>
              <a:rPr kumimoji="0" lang="en-US" sz="1800" b="1" i="0" u="none" strike="noStrike" kern="1200" cap="none" spc="42" normalizeH="0" baseline="0" noProof="0" dirty="0">
                <a:ln>
                  <a:noFill/>
                </a:ln>
                <a:solidFill>
                  <a:srgbClr val="545454"/>
                </a:solidFill>
                <a:effectLst/>
                <a:uLnTx/>
                <a:uFillTx/>
                <a:latin typeface="Calibri"/>
                <a:ea typeface="Barlow Semi-Bold"/>
                <a:cs typeface="Barlow Semi-Bold"/>
                <a:sym typeface="Barlow Semi-Bold"/>
              </a:rPr>
              <a:t>Sustaining Yoga Professionals</a:t>
            </a:r>
          </a:p>
          <a:p>
            <a:pPr marL="0" marR="0" lvl="1" indent="0" algn="l" defTabSz="609630" rtl="0" eaLnBrk="1" fontAlgn="auto" latinLnBrk="0" hangingPunct="1">
              <a:lnSpc>
                <a:spcPts val="1842"/>
              </a:lnSpc>
              <a:spcBef>
                <a:spcPct val="0"/>
              </a:spcBef>
              <a:spcAft>
                <a:spcPts val="0"/>
              </a:spcAft>
              <a:buClrTx/>
              <a:buSzTx/>
              <a:buFontTx/>
              <a:buNone/>
              <a:tabLst/>
              <a:defRPr/>
            </a:pPr>
            <a:endParaRPr kumimoji="0" lang="en-US" sz="1315" b="1" i="0" u="none" strike="noStrike" kern="1200" cap="none" spc="42" normalizeH="0" baseline="0" noProof="0" dirty="0">
              <a:ln>
                <a:noFill/>
              </a:ln>
              <a:solidFill>
                <a:srgbClr val="545454"/>
              </a:solidFill>
              <a:effectLst/>
              <a:uLnTx/>
              <a:uFillTx/>
              <a:latin typeface="Barlow Semi-Bold"/>
              <a:ea typeface="Barlow Semi-Bold"/>
              <a:cs typeface="Barlow Semi-Bold"/>
              <a:sym typeface="Barlow Semi-Bold"/>
            </a:endParaRPr>
          </a:p>
        </p:txBody>
      </p:sp>
      <p:sp>
        <p:nvSpPr>
          <p:cNvPr id="33" name="TextBox 33"/>
          <p:cNvSpPr txBox="1"/>
          <p:nvPr/>
        </p:nvSpPr>
        <p:spPr>
          <a:xfrm>
            <a:off x="9364971" y="1415419"/>
            <a:ext cx="2585699" cy="679289"/>
          </a:xfrm>
          <a:prstGeom prst="rect">
            <a:avLst/>
          </a:prstGeom>
        </p:spPr>
        <p:txBody>
          <a:bodyPr wrap="square" lIns="0" tIns="0" rIns="0" bIns="0" rtlCol="0" anchor="t">
            <a:spAutoFit/>
          </a:bodyPr>
          <a:lstStyle/>
          <a:p>
            <a:pPr marL="0" marR="0" lvl="0" indent="0" algn="l" defTabSz="609630" rtl="0" eaLnBrk="1" fontAlgn="auto" latinLnBrk="0" hangingPunct="1">
              <a:lnSpc>
                <a:spcPts val="1842"/>
              </a:lnSpc>
              <a:spcBef>
                <a:spcPts val="0"/>
              </a:spcBef>
              <a:spcAft>
                <a:spcPts val="0"/>
              </a:spcAft>
              <a:buClrTx/>
              <a:buSzTx/>
              <a:buFontTx/>
              <a:buNone/>
              <a:tabLst/>
              <a:defRPr/>
            </a:pPr>
            <a:r>
              <a:rPr kumimoji="0" lang="en-US" sz="1800" b="1" i="0" u="none" strike="noStrike" kern="1200" cap="none" spc="42" normalizeH="0" baseline="0" noProof="0" dirty="0">
                <a:ln>
                  <a:noFill/>
                </a:ln>
                <a:solidFill>
                  <a:srgbClr val="545454"/>
                </a:solidFill>
                <a:effectLst/>
                <a:uLnTx/>
                <a:uFillTx/>
                <a:latin typeface="Calibri"/>
                <a:ea typeface="Barlow Semi-Bold"/>
                <a:cs typeface="Barlow Semi-Bold"/>
                <a:sym typeface="Barlow Semi-Bold"/>
              </a:rPr>
              <a:t>Yoga Philosophy and Whole Health</a:t>
            </a:r>
          </a:p>
          <a:p>
            <a:pPr marL="0" marR="0" lvl="1" indent="0" algn="l" defTabSz="609630" rtl="0" eaLnBrk="1" fontAlgn="auto" latinLnBrk="0" hangingPunct="1">
              <a:lnSpc>
                <a:spcPts val="1842"/>
              </a:lnSpc>
              <a:spcBef>
                <a:spcPct val="0"/>
              </a:spcBef>
              <a:spcAft>
                <a:spcPts val="0"/>
              </a:spcAft>
              <a:buClrTx/>
              <a:buSzTx/>
              <a:buFontTx/>
              <a:buNone/>
              <a:tabLst/>
              <a:defRPr/>
            </a:pPr>
            <a:endParaRPr kumimoji="0" lang="en-US" sz="1315" b="1" i="0" u="none" strike="noStrike" kern="1200" cap="none" spc="42" normalizeH="0" baseline="0" noProof="0" dirty="0">
              <a:ln>
                <a:noFill/>
              </a:ln>
              <a:solidFill>
                <a:srgbClr val="545454"/>
              </a:solidFill>
              <a:effectLst/>
              <a:uLnTx/>
              <a:uFillTx/>
              <a:latin typeface="Barlow Semi-Bold"/>
              <a:ea typeface="Barlow Semi-Bold"/>
              <a:cs typeface="Barlow Semi-Bold"/>
              <a:sym typeface="Barlow Semi-Bold"/>
            </a:endParaRPr>
          </a:p>
        </p:txBody>
      </p:sp>
      <p:sp>
        <p:nvSpPr>
          <p:cNvPr id="34" name="TextBox 34"/>
          <p:cNvSpPr txBox="1"/>
          <p:nvPr/>
        </p:nvSpPr>
        <p:spPr>
          <a:xfrm>
            <a:off x="502225" y="3559711"/>
            <a:ext cx="4597088" cy="1373196"/>
          </a:xfrm>
          <a:prstGeom prst="rect">
            <a:avLst/>
          </a:prstGeom>
        </p:spPr>
        <p:txBody>
          <a:bodyPr lIns="0" tIns="0" rIns="0" bIns="0" rtlCol="0" anchor="t">
            <a:spAutoFit/>
          </a:bodyPr>
          <a:lstStyle/>
          <a:p>
            <a:pPr marL="0" marR="0" lvl="0" indent="0" algn="l" defTabSz="609630" rtl="0" eaLnBrk="1" fontAlgn="auto" latinLnBrk="0" hangingPunct="1">
              <a:lnSpc>
                <a:spcPts val="3733"/>
              </a:lnSpc>
              <a:spcBef>
                <a:spcPts val="0"/>
              </a:spcBef>
              <a:spcAft>
                <a:spcPts val="0"/>
              </a:spcAft>
              <a:buClrTx/>
              <a:buSzTx/>
              <a:buFontTx/>
              <a:buNone/>
              <a:tabLst/>
              <a:defRPr/>
            </a:pPr>
            <a:r>
              <a:rPr kumimoji="0" lang="en-US" sz="2666" b="1" i="0" u="none" strike="noStrike" kern="1200" cap="none" spc="0" normalizeH="0" baseline="0" noProof="0">
                <a:ln>
                  <a:noFill/>
                </a:ln>
                <a:solidFill>
                  <a:srgbClr val="2D3740"/>
                </a:solidFill>
                <a:effectLst/>
                <a:uLnTx/>
                <a:uFillTx/>
                <a:latin typeface="Barlow Bold"/>
                <a:ea typeface="Barlow Bold"/>
                <a:cs typeface="Barlow Bold"/>
                <a:sym typeface="Barlow Bold"/>
              </a:rPr>
              <a:t>HIGHWAY TO WELL(BEING): </a:t>
            </a:r>
          </a:p>
          <a:p>
            <a:pPr marL="0" marR="0" lvl="0" indent="0" algn="l" defTabSz="609630" rtl="0" eaLnBrk="1" fontAlgn="auto" latinLnBrk="0" hangingPunct="1">
              <a:lnSpc>
                <a:spcPts val="3733"/>
              </a:lnSpc>
              <a:spcBef>
                <a:spcPts val="0"/>
              </a:spcBef>
              <a:spcAft>
                <a:spcPts val="0"/>
              </a:spcAft>
              <a:buClrTx/>
              <a:buSzTx/>
              <a:buFontTx/>
              <a:buNone/>
              <a:tabLst/>
              <a:defRPr/>
            </a:pPr>
            <a:r>
              <a:rPr kumimoji="0" lang="en-US" sz="2666" b="1" i="0" u="none" strike="noStrike" kern="1200" cap="none" spc="0" normalizeH="0" baseline="0" noProof="0">
                <a:ln>
                  <a:noFill/>
                </a:ln>
                <a:solidFill>
                  <a:srgbClr val="2D3740"/>
                </a:solidFill>
                <a:effectLst/>
                <a:uLnTx/>
                <a:uFillTx/>
                <a:latin typeface="Barlow Bold"/>
                <a:ea typeface="Barlow Bold"/>
                <a:cs typeface="Barlow Bold"/>
                <a:sym typeface="Barlow Bold"/>
              </a:rPr>
              <a:t>Pathways to Delivering Yoga within a Whole Health System </a:t>
            </a:r>
          </a:p>
        </p:txBody>
      </p:sp>
      <p:sp>
        <p:nvSpPr>
          <p:cNvPr id="35" name="TextBox 35"/>
          <p:cNvSpPr txBox="1"/>
          <p:nvPr/>
        </p:nvSpPr>
        <p:spPr>
          <a:xfrm>
            <a:off x="9511351" y="4039237"/>
            <a:ext cx="2585699" cy="448456"/>
          </a:xfrm>
          <a:prstGeom prst="rect">
            <a:avLst/>
          </a:prstGeom>
        </p:spPr>
        <p:txBody>
          <a:bodyPr lIns="0" tIns="0" rIns="0" bIns="0" rtlCol="0" anchor="t">
            <a:spAutoFit/>
          </a:bodyPr>
          <a:lstStyle/>
          <a:p>
            <a:pPr marL="0" marR="0" lvl="0" indent="0" algn="l" defTabSz="609630" rtl="0" eaLnBrk="1" fontAlgn="auto" latinLnBrk="0" hangingPunct="1">
              <a:lnSpc>
                <a:spcPts val="1842"/>
              </a:lnSpc>
              <a:spcBef>
                <a:spcPts val="0"/>
              </a:spcBef>
              <a:spcAft>
                <a:spcPts val="0"/>
              </a:spcAft>
              <a:buClrTx/>
              <a:buSzTx/>
              <a:buFontTx/>
              <a:buNone/>
              <a:tabLst/>
              <a:defRPr/>
            </a:pPr>
            <a:r>
              <a:rPr kumimoji="0" lang="en-US" sz="1800" b="1" i="0" u="none" strike="noStrike" kern="1200" cap="none" spc="42" normalizeH="0" baseline="0" noProof="0" dirty="0">
                <a:ln>
                  <a:noFill/>
                </a:ln>
                <a:solidFill>
                  <a:srgbClr val="545454"/>
                </a:solidFill>
                <a:effectLst/>
                <a:uLnTx/>
                <a:uFillTx/>
                <a:latin typeface="Calibri"/>
                <a:ea typeface="Barlow Semi-Bold"/>
                <a:cs typeface="Barlow Semi-Bold"/>
                <a:sym typeface="Barlow Semi-Bold"/>
              </a:rPr>
              <a:t>Training for Providers</a:t>
            </a:r>
          </a:p>
          <a:p>
            <a:pPr marL="0" marR="0" lvl="1" indent="0" algn="l" defTabSz="609630" rtl="0" eaLnBrk="1" fontAlgn="auto" latinLnBrk="0" hangingPunct="1">
              <a:lnSpc>
                <a:spcPts val="1842"/>
              </a:lnSpc>
              <a:spcBef>
                <a:spcPct val="0"/>
              </a:spcBef>
              <a:spcAft>
                <a:spcPts val="0"/>
              </a:spcAft>
              <a:buClrTx/>
              <a:buSzTx/>
              <a:buFontTx/>
              <a:buNone/>
              <a:tabLst/>
              <a:defRPr/>
            </a:pPr>
            <a:endParaRPr kumimoji="0" lang="en-US" sz="1315" b="1" i="0" u="none" strike="noStrike" kern="1200" cap="none" spc="42" normalizeH="0" baseline="0" noProof="0" dirty="0">
              <a:ln>
                <a:noFill/>
              </a:ln>
              <a:solidFill>
                <a:srgbClr val="545454"/>
              </a:solidFill>
              <a:effectLst/>
              <a:uLnTx/>
              <a:uFillTx/>
              <a:latin typeface="Barlow Semi-Bold"/>
              <a:ea typeface="Barlow Semi-Bold"/>
              <a:cs typeface="Barlow Semi-Bold"/>
              <a:sym typeface="Barlow Semi-Bold"/>
            </a:endParaRPr>
          </a:p>
        </p:txBody>
      </p:sp>
    </p:spTree>
    <p:extLst>
      <p:ext uri="{BB962C8B-B14F-4D97-AF65-F5344CB8AC3E}">
        <p14:creationId xmlns:p14="http://schemas.microsoft.com/office/powerpoint/2010/main" val="3790734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B507-3AC2-0382-8A3B-8D735987B3E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kern="1200">
                <a:solidFill>
                  <a:srgbClr val="FFFFFF"/>
                </a:solidFill>
                <a:latin typeface="+mj-lt"/>
                <a:ea typeface="+mj-ea"/>
                <a:cs typeface="+mj-cs"/>
              </a:rPr>
              <a:t>Open Discussion</a:t>
            </a:r>
          </a:p>
        </p:txBody>
      </p:sp>
      <p:sp>
        <p:nvSpPr>
          <p:cNvPr id="3" name="Slide Number Placeholder 2">
            <a:extLst>
              <a:ext uri="{FF2B5EF4-FFF2-40B4-BE49-F238E27FC236}">
                <a16:creationId xmlns:a16="http://schemas.microsoft.com/office/drawing/2014/main" id="{FEFA4D24-2AC1-30E4-64DC-D07851F0340D}"/>
              </a:ext>
            </a:extLst>
          </p:cNvPr>
          <p:cNvSpPr>
            <a:spLocks noGrp="1"/>
          </p:cNvSpPr>
          <p:nvPr>
            <p:ph type="sldNum" sz="quarter" idx="4"/>
          </p:nvPr>
        </p:nvSpPr>
        <p:spPr>
          <a:xfrm>
            <a:off x="11034184" y="6356350"/>
            <a:ext cx="514349" cy="365125"/>
          </a:xfrm>
        </p:spPr>
        <p:txBody>
          <a:bodyPr vert="horz" lIns="91440" tIns="45720" rIns="91440" bIns="45720" rtlCol="0" anchor="ctr">
            <a:normAutofit/>
          </a:bodyPr>
          <a:lstStyle/>
          <a:p>
            <a:pPr defTabSz="914400">
              <a:spcAft>
                <a:spcPts val="600"/>
              </a:spcAft>
            </a:pPr>
            <a:fld id="{9B8B01BA-673E-4211-9E64-C22898E6AF66}" type="slidenum">
              <a:rPr lang="en-US">
                <a:solidFill>
                  <a:schemeClr val="tx1">
                    <a:alpha val="80000"/>
                  </a:schemeClr>
                </a:solidFill>
              </a:rPr>
              <a:pPr defTabSz="914400">
                <a:spcAft>
                  <a:spcPts val="600"/>
                </a:spcAft>
              </a:pPr>
              <a:t>39</a:t>
            </a:fld>
            <a:endParaRPr lang="en-US">
              <a:solidFill>
                <a:schemeClr val="tx1">
                  <a:alpha val="80000"/>
                </a:schemeClr>
              </a:solidFill>
            </a:endParaRPr>
          </a:p>
        </p:txBody>
      </p:sp>
      <p:sp>
        <p:nvSpPr>
          <p:cNvPr id="4" name="Rectangle 1">
            <a:extLst>
              <a:ext uri="{FF2B5EF4-FFF2-40B4-BE49-F238E27FC236}">
                <a16:creationId xmlns:a16="http://schemas.microsoft.com/office/drawing/2014/main" id="{0DD43DAE-C74F-FB54-5EBE-E09AD401110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picture containing text, businesscard&#10;&#10;Description automatically generated">
            <a:extLst>
              <a:ext uri="{FF2B5EF4-FFF2-40B4-BE49-F238E27FC236}">
                <a16:creationId xmlns:a16="http://schemas.microsoft.com/office/drawing/2014/main" id="{A6BD5CBF-FCE0-A8A5-C8D8-7F25388D83E3}"/>
              </a:ext>
            </a:extLst>
          </p:cNvPr>
          <p:cNvPicPr>
            <a:picLocks noChangeAspect="1"/>
          </p:cNvPicPr>
          <p:nvPr/>
        </p:nvPicPr>
        <p:blipFill>
          <a:blip r:embed="rId3"/>
          <a:stretch>
            <a:fillRect/>
          </a:stretch>
        </p:blipFill>
        <p:spPr>
          <a:xfrm>
            <a:off x="4899953" y="664534"/>
            <a:ext cx="5465134" cy="5465134"/>
          </a:xfrm>
          <a:prstGeom prst="rect">
            <a:avLst/>
          </a:prstGeom>
        </p:spPr>
      </p:pic>
    </p:spTree>
    <p:extLst>
      <p:ext uri="{BB962C8B-B14F-4D97-AF65-F5344CB8AC3E}">
        <p14:creationId xmlns:p14="http://schemas.microsoft.com/office/powerpoint/2010/main" val="320546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851675" y="0"/>
            <a:ext cx="1188225" cy="2583099"/>
          </a:xfrm>
          <a:custGeom>
            <a:avLst/>
            <a:gdLst/>
            <a:ahLst/>
            <a:cxnLst/>
            <a:rect l="l" t="t" r="r" b="b"/>
            <a:pathLst>
              <a:path w="1782338" h="3874648">
                <a:moveTo>
                  <a:pt x="0" y="3874648"/>
                </a:moveTo>
                <a:lnTo>
                  <a:pt x="1782338" y="3874648"/>
                </a:lnTo>
                <a:lnTo>
                  <a:pt x="1782338" y="0"/>
                </a:lnTo>
                <a:lnTo>
                  <a:pt x="0" y="0"/>
                </a:lnTo>
                <a:lnTo>
                  <a:pt x="0" y="387464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0" y="1395"/>
            <a:ext cx="12192000" cy="6477000"/>
          </a:xfrm>
          <a:custGeom>
            <a:avLst/>
            <a:gdLst/>
            <a:ahLst/>
            <a:cxnLst/>
            <a:rect l="l" t="t" r="r" b="b"/>
            <a:pathLst>
              <a:path w="18288000" h="9715500">
                <a:moveTo>
                  <a:pt x="0" y="0"/>
                </a:moveTo>
                <a:lnTo>
                  <a:pt x="18288000" y="0"/>
                </a:lnTo>
                <a:lnTo>
                  <a:pt x="18288000" y="9715500"/>
                </a:lnTo>
                <a:lnTo>
                  <a:pt x="0" y="9715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2393055" y="942182"/>
            <a:ext cx="895586" cy="1148187"/>
          </a:xfrm>
          <a:custGeom>
            <a:avLst/>
            <a:gdLst/>
            <a:ahLst/>
            <a:cxnLst/>
            <a:rect l="l" t="t" r="r" b="b"/>
            <a:pathLst>
              <a:path w="1343379" h="1722280">
                <a:moveTo>
                  <a:pt x="0" y="0"/>
                </a:moveTo>
                <a:lnTo>
                  <a:pt x="1343379" y="0"/>
                </a:lnTo>
                <a:lnTo>
                  <a:pt x="1343379" y="1722280"/>
                </a:lnTo>
                <a:lnTo>
                  <a:pt x="0" y="17222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6990482" y="5024013"/>
            <a:ext cx="895586" cy="1148187"/>
          </a:xfrm>
          <a:custGeom>
            <a:avLst/>
            <a:gdLst/>
            <a:ahLst/>
            <a:cxnLst/>
            <a:rect l="l" t="t" r="r" b="b"/>
            <a:pathLst>
              <a:path w="1343379" h="1722280">
                <a:moveTo>
                  <a:pt x="0" y="0"/>
                </a:moveTo>
                <a:lnTo>
                  <a:pt x="1343378" y="0"/>
                </a:lnTo>
                <a:lnTo>
                  <a:pt x="1343378" y="1722280"/>
                </a:lnTo>
                <a:lnTo>
                  <a:pt x="0" y="17222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4797806" y="1960113"/>
            <a:ext cx="895586" cy="1148187"/>
          </a:xfrm>
          <a:custGeom>
            <a:avLst/>
            <a:gdLst/>
            <a:ahLst/>
            <a:cxnLst/>
            <a:rect l="l" t="t" r="r" b="b"/>
            <a:pathLst>
              <a:path w="1343379" h="1722280">
                <a:moveTo>
                  <a:pt x="0" y="0"/>
                </a:moveTo>
                <a:lnTo>
                  <a:pt x="1343379" y="0"/>
                </a:lnTo>
                <a:lnTo>
                  <a:pt x="1343379" y="1722281"/>
                </a:lnTo>
                <a:lnTo>
                  <a:pt x="0" y="17222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a:off x="9249614" y="1960113"/>
            <a:ext cx="895586" cy="1148187"/>
          </a:xfrm>
          <a:custGeom>
            <a:avLst/>
            <a:gdLst/>
            <a:ahLst/>
            <a:cxnLst/>
            <a:rect l="l" t="t" r="r" b="b"/>
            <a:pathLst>
              <a:path w="1343379" h="1722280">
                <a:moveTo>
                  <a:pt x="0" y="0"/>
                </a:moveTo>
                <a:lnTo>
                  <a:pt x="1343378" y="0"/>
                </a:lnTo>
                <a:lnTo>
                  <a:pt x="1343378" y="1722281"/>
                </a:lnTo>
                <a:lnTo>
                  <a:pt x="0" y="17222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8" name="Group 8"/>
          <p:cNvGrpSpPr/>
          <p:nvPr/>
        </p:nvGrpSpPr>
        <p:grpSpPr>
          <a:xfrm>
            <a:off x="2550021" y="1082374"/>
            <a:ext cx="581652" cy="58165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 name="TextBox 10"/>
            <p:cNvSpPr txBox="1"/>
            <p:nvPr/>
          </p:nvSpPr>
          <p:spPr>
            <a:xfrm>
              <a:off x="76200" y="28575"/>
              <a:ext cx="660400" cy="7080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11" name="Group 11"/>
          <p:cNvGrpSpPr/>
          <p:nvPr/>
        </p:nvGrpSpPr>
        <p:grpSpPr>
          <a:xfrm>
            <a:off x="7147448" y="5164205"/>
            <a:ext cx="581652" cy="58165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p:cNvSpPr txBox="1"/>
            <p:nvPr/>
          </p:nvSpPr>
          <p:spPr>
            <a:xfrm>
              <a:off x="76200" y="28575"/>
              <a:ext cx="660400" cy="7080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14" name="Group 14"/>
          <p:cNvGrpSpPr/>
          <p:nvPr/>
        </p:nvGrpSpPr>
        <p:grpSpPr>
          <a:xfrm>
            <a:off x="9406580" y="2100305"/>
            <a:ext cx="581652" cy="58165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28575"/>
              <a:ext cx="660400" cy="7080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17" name="Freeform 17"/>
          <p:cNvSpPr/>
          <p:nvPr/>
        </p:nvSpPr>
        <p:spPr>
          <a:xfrm>
            <a:off x="2654734" y="1230125"/>
            <a:ext cx="372229" cy="286151"/>
          </a:xfrm>
          <a:custGeom>
            <a:avLst/>
            <a:gdLst/>
            <a:ahLst/>
            <a:cxnLst/>
            <a:rect l="l" t="t" r="r" b="b"/>
            <a:pathLst>
              <a:path w="558343" h="429226">
                <a:moveTo>
                  <a:pt x="0" y="0"/>
                </a:moveTo>
                <a:lnTo>
                  <a:pt x="558343" y="0"/>
                </a:lnTo>
                <a:lnTo>
                  <a:pt x="558343" y="429226"/>
                </a:lnTo>
                <a:lnTo>
                  <a:pt x="0" y="4292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8" name="Freeform 18"/>
          <p:cNvSpPr/>
          <p:nvPr/>
        </p:nvSpPr>
        <p:spPr>
          <a:xfrm>
            <a:off x="11855450" y="4274901"/>
            <a:ext cx="1188225" cy="2583099"/>
          </a:xfrm>
          <a:custGeom>
            <a:avLst/>
            <a:gdLst/>
            <a:ahLst/>
            <a:cxnLst/>
            <a:rect l="l" t="t" r="r" b="b"/>
            <a:pathLst>
              <a:path w="1782338" h="3874648">
                <a:moveTo>
                  <a:pt x="0" y="0"/>
                </a:moveTo>
                <a:lnTo>
                  <a:pt x="1782338" y="0"/>
                </a:lnTo>
                <a:lnTo>
                  <a:pt x="1782338" y="3874648"/>
                </a:lnTo>
                <a:lnTo>
                  <a:pt x="0" y="3874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10785397" y="6631848"/>
            <a:ext cx="720803" cy="226152"/>
          </a:xfrm>
          <a:custGeom>
            <a:avLst/>
            <a:gdLst/>
            <a:ahLst/>
            <a:cxnLst/>
            <a:rect l="l" t="t" r="r" b="b"/>
            <a:pathLst>
              <a:path w="1081205" h="339228">
                <a:moveTo>
                  <a:pt x="0" y="0"/>
                </a:moveTo>
                <a:lnTo>
                  <a:pt x="1081205" y="0"/>
                </a:lnTo>
                <a:lnTo>
                  <a:pt x="1081205" y="339228"/>
                </a:lnTo>
                <a:lnTo>
                  <a:pt x="0" y="339228"/>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0" name="Freeform 20"/>
          <p:cNvSpPr/>
          <p:nvPr/>
        </p:nvSpPr>
        <p:spPr>
          <a:xfrm flipV="1">
            <a:off x="3497539" y="1395"/>
            <a:ext cx="720803" cy="226152"/>
          </a:xfrm>
          <a:custGeom>
            <a:avLst/>
            <a:gdLst/>
            <a:ahLst/>
            <a:cxnLst/>
            <a:rect l="l" t="t" r="r" b="b"/>
            <a:pathLst>
              <a:path w="1081205" h="339228">
                <a:moveTo>
                  <a:pt x="0" y="339228"/>
                </a:moveTo>
                <a:lnTo>
                  <a:pt x="1081205" y="339228"/>
                </a:lnTo>
                <a:lnTo>
                  <a:pt x="1081205" y="0"/>
                </a:lnTo>
                <a:lnTo>
                  <a:pt x="0" y="0"/>
                </a:lnTo>
                <a:lnTo>
                  <a:pt x="0" y="339228"/>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1" name="Freeform 21"/>
          <p:cNvSpPr/>
          <p:nvPr/>
        </p:nvSpPr>
        <p:spPr>
          <a:xfrm flipH="1">
            <a:off x="-690939" y="6183209"/>
            <a:ext cx="1381877" cy="1221233"/>
          </a:xfrm>
          <a:custGeom>
            <a:avLst/>
            <a:gdLst/>
            <a:ahLst/>
            <a:cxnLst/>
            <a:rect l="l" t="t" r="r" b="b"/>
            <a:pathLst>
              <a:path w="2072815" h="1831850">
                <a:moveTo>
                  <a:pt x="2072816" y="0"/>
                </a:moveTo>
                <a:lnTo>
                  <a:pt x="0" y="0"/>
                </a:lnTo>
                <a:lnTo>
                  <a:pt x="0" y="1831850"/>
                </a:lnTo>
                <a:lnTo>
                  <a:pt x="2072816" y="1831850"/>
                </a:lnTo>
                <a:lnTo>
                  <a:pt x="2072816"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2" name="Freeform 22"/>
          <p:cNvSpPr/>
          <p:nvPr/>
        </p:nvSpPr>
        <p:spPr>
          <a:xfrm rot="5400000" flipH="1" flipV="1">
            <a:off x="11826140" y="-757335"/>
            <a:ext cx="1246846" cy="1517460"/>
          </a:xfrm>
          <a:custGeom>
            <a:avLst/>
            <a:gdLst/>
            <a:ahLst/>
            <a:cxnLst/>
            <a:rect l="l" t="t" r="r" b="b"/>
            <a:pathLst>
              <a:path w="1870269" h="2276190">
                <a:moveTo>
                  <a:pt x="1870270" y="2276190"/>
                </a:moveTo>
                <a:lnTo>
                  <a:pt x="0" y="2276190"/>
                </a:lnTo>
                <a:lnTo>
                  <a:pt x="0" y="0"/>
                </a:lnTo>
                <a:lnTo>
                  <a:pt x="1870270" y="0"/>
                </a:lnTo>
                <a:lnTo>
                  <a:pt x="1870270" y="227619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3" name="Freeform 23"/>
          <p:cNvSpPr/>
          <p:nvPr/>
        </p:nvSpPr>
        <p:spPr>
          <a:xfrm rot="8755290" flipH="1">
            <a:off x="5569140" y="958973"/>
            <a:ext cx="645774" cy="830600"/>
          </a:xfrm>
          <a:custGeom>
            <a:avLst/>
            <a:gdLst/>
            <a:ahLst/>
            <a:cxnLst/>
            <a:rect l="l" t="t" r="r" b="b"/>
            <a:pathLst>
              <a:path w="968661" h="1245900">
                <a:moveTo>
                  <a:pt x="968661" y="0"/>
                </a:moveTo>
                <a:lnTo>
                  <a:pt x="0" y="0"/>
                </a:lnTo>
                <a:lnTo>
                  <a:pt x="0" y="1245900"/>
                </a:lnTo>
                <a:lnTo>
                  <a:pt x="968661" y="1245900"/>
                </a:lnTo>
                <a:lnTo>
                  <a:pt x="968661" y="0"/>
                </a:lnTo>
                <a:close/>
              </a:path>
            </a:pathLst>
          </a:custGeom>
          <a:blipFill>
            <a:blip r:embed="rId23">
              <a:extLst>
                <a:ext uri="{96DAC541-7B7A-43D3-8B79-37D633B846F1}">
                  <asvg:svgBlip xmlns:asvg="http://schemas.microsoft.com/office/drawing/2016/SVG/main" r:embed="rId24"/>
                </a:ext>
              </a:extLst>
            </a:blip>
            <a:stretch>
              <a:fillRect l="-37237" b="-10712"/>
            </a:stretch>
          </a:blipFill>
        </p:spPr>
        <p:txBody>
          <a:bodyPr/>
          <a:lstStyle/>
          <a:p>
            <a:endParaRPr lang="en-US"/>
          </a:p>
        </p:txBody>
      </p:sp>
      <p:sp>
        <p:nvSpPr>
          <p:cNvPr id="24" name="Freeform 24"/>
          <p:cNvSpPr/>
          <p:nvPr/>
        </p:nvSpPr>
        <p:spPr>
          <a:xfrm rot="4643947" flipH="1">
            <a:off x="7860122" y="2679967"/>
            <a:ext cx="645774" cy="830600"/>
          </a:xfrm>
          <a:custGeom>
            <a:avLst/>
            <a:gdLst/>
            <a:ahLst/>
            <a:cxnLst/>
            <a:rect l="l" t="t" r="r" b="b"/>
            <a:pathLst>
              <a:path w="968661" h="1245900">
                <a:moveTo>
                  <a:pt x="968661" y="0"/>
                </a:moveTo>
                <a:lnTo>
                  <a:pt x="0" y="0"/>
                </a:lnTo>
                <a:lnTo>
                  <a:pt x="0" y="1245901"/>
                </a:lnTo>
                <a:lnTo>
                  <a:pt x="968661" y="1245901"/>
                </a:lnTo>
                <a:lnTo>
                  <a:pt x="968661" y="0"/>
                </a:lnTo>
                <a:close/>
              </a:path>
            </a:pathLst>
          </a:custGeom>
          <a:blipFill>
            <a:blip r:embed="rId23">
              <a:extLst>
                <a:ext uri="{96DAC541-7B7A-43D3-8B79-37D633B846F1}">
                  <asvg:svgBlip xmlns:asvg="http://schemas.microsoft.com/office/drawing/2016/SVG/main" r:embed="rId24"/>
                </a:ext>
              </a:extLst>
            </a:blip>
            <a:stretch>
              <a:fillRect l="-37237" b="-10712"/>
            </a:stretch>
          </a:blipFill>
        </p:spPr>
        <p:txBody>
          <a:bodyPr/>
          <a:lstStyle/>
          <a:p>
            <a:endParaRPr lang="en-US"/>
          </a:p>
        </p:txBody>
      </p:sp>
      <p:sp>
        <p:nvSpPr>
          <p:cNvPr id="25" name="Freeform 25"/>
          <p:cNvSpPr/>
          <p:nvPr/>
        </p:nvSpPr>
        <p:spPr>
          <a:xfrm>
            <a:off x="8917178" y="4384733"/>
            <a:ext cx="895586" cy="1148187"/>
          </a:xfrm>
          <a:custGeom>
            <a:avLst/>
            <a:gdLst/>
            <a:ahLst/>
            <a:cxnLst/>
            <a:rect l="l" t="t" r="r" b="b"/>
            <a:pathLst>
              <a:path w="1343379" h="1722280">
                <a:moveTo>
                  <a:pt x="0" y="0"/>
                </a:moveTo>
                <a:lnTo>
                  <a:pt x="1343379" y="0"/>
                </a:lnTo>
                <a:lnTo>
                  <a:pt x="1343379" y="1722281"/>
                </a:lnTo>
                <a:lnTo>
                  <a:pt x="0" y="172228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26" name="Freeform 26"/>
          <p:cNvSpPr/>
          <p:nvPr/>
        </p:nvSpPr>
        <p:spPr>
          <a:xfrm>
            <a:off x="9160417" y="4599978"/>
            <a:ext cx="409109" cy="415867"/>
          </a:xfrm>
          <a:custGeom>
            <a:avLst/>
            <a:gdLst/>
            <a:ahLst/>
            <a:cxnLst/>
            <a:rect l="l" t="t" r="r" b="b"/>
            <a:pathLst>
              <a:path w="613663" h="623800">
                <a:moveTo>
                  <a:pt x="0" y="0"/>
                </a:moveTo>
                <a:lnTo>
                  <a:pt x="613663" y="0"/>
                </a:lnTo>
                <a:lnTo>
                  <a:pt x="613663" y="623800"/>
                </a:lnTo>
                <a:lnTo>
                  <a:pt x="0" y="623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27" name="Freeform 27"/>
          <p:cNvSpPr/>
          <p:nvPr/>
        </p:nvSpPr>
        <p:spPr>
          <a:xfrm>
            <a:off x="9489308" y="2170277"/>
            <a:ext cx="416197" cy="441711"/>
          </a:xfrm>
          <a:custGeom>
            <a:avLst/>
            <a:gdLst/>
            <a:ahLst/>
            <a:cxnLst/>
            <a:rect l="l" t="t" r="r" b="b"/>
            <a:pathLst>
              <a:path w="624296" h="662567">
                <a:moveTo>
                  <a:pt x="0" y="0"/>
                </a:moveTo>
                <a:lnTo>
                  <a:pt x="624296" y="0"/>
                </a:lnTo>
                <a:lnTo>
                  <a:pt x="624296" y="662567"/>
                </a:lnTo>
                <a:lnTo>
                  <a:pt x="0" y="662567"/>
                </a:lnTo>
                <a:lnTo>
                  <a:pt x="0" y="0"/>
                </a:lnTo>
                <a:close/>
              </a:path>
            </a:pathLst>
          </a:custGeom>
          <a:blipFill>
            <a:blip r:embed="rId29"/>
            <a:stretch>
              <a:fillRect/>
            </a:stretch>
          </a:blipFill>
        </p:spPr>
        <p:txBody>
          <a:bodyPr/>
          <a:lstStyle/>
          <a:p>
            <a:endParaRPr lang="en-US"/>
          </a:p>
        </p:txBody>
      </p:sp>
      <p:sp>
        <p:nvSpPr>
          <p:cNvPr id="28" name="Freeform 28"/>
          <p:cNvSpPr/>
          <p:nvPr/>
        </p:nvSpPr>
        <p:spPr>
          <a:xfrm>
            <a:off x="7147449" y="5303128"/>
            <a:ext cx="596463" cy="294978"/>
          </a:xfrm>
          <a:custGeom>
            <a:avLst/>
            <a:gdLst/>
            <a:ahLst/>
            <a:cxnLst/>
            <a:rect l="l" t="t" r="r" b="b"/>
            <a:pathLst>
              <a:path w="894695" h="442467">
                <a:moveTo>
                  <a:pt x="0" y="0"/>
                </a:moveTo>
                <a:lnTo>
                  <a:pt x="894695" y="0"/>
                </a:lnTo>
                <a:lnTo>
                  <a:pt x="894695" y="442468"/>
                </a:lnTo>
                <a:lnTo>
                  <a:pt x="0" y="442468"/>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29" name="Freeform 29"/>
          <p:cNvSpPr/>
          <p:nvPr/>
        </p:nvSpPr>
        <p:spPr>
          <a:xfrm>
            <a:off x="4969879" y="2119240"/>
            <a:ext cx="566545" cy="463859"/>
          </a:xfrm>
          <a:custGeom>
            <a:avLst/>
            <a:gdLst/>
            <a:ahLst/>
            <a:cxnLst/>
            <a:rect l="l" t="t" r="r" b="b"/>
            <a:pathLst>
              <a:path w="849818" h="695789">
                <a:moveTo>
                  <a:pt x="0" y="0"/>
                </a:moveTo>
                <a:lnTo>
                  <a:pt x="849819" y="0"/>
                </a:lnTo>
                <a:lnTo>
                  <a:pt x="849819" y="695789"/>
                </a:lnTo>
                <a:lnTo>
                  <a:pt x="0" y="69578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30" name="TextBox 30"/>
          <p:cNvSpPr txBox="1"/>
          <p:nvPr/>
        </p:nvSpPr>
        <p:spPr>
          <a:xfrm>
            <a:off x="3249187" y="693575"/>
            <a:ext cx="3952792" cy="679289"/>
          </a:xfrm>
          <a:prstGeom prst="rect">
            <a:avLst/>
          </a:prstGeom>
        </p:spPr>
        <p:txBody>
          <a:bodyPr wrap="square" lIns="0" tIns="0" rIns="0" bIns="0" rtlCol="0" anchor="t">
            <a:spAutoFit/>
          </a:bodyPr>
          <a:lstStyle/>
          <a:p>
            <a:pPr defTabSz="609630">
              <a:lnSpc>
                <a:spcPts val="1842"/>
              </a:lnSpc>
            </a:pPr>
            <a:r>
              <a:rPr lang="en-US" b="1" spc="42" dirty="0">
                <a:solidFill>
                  <a:srgbClr val="2D3740"/>
                </a:solidFill>
                <a:ea typeface="Barlow Semi-Bold"/>
                <a:cs typeface="Barlow Semi-Bold"/>
                <a:sym typeface="Barlow Semi-Bold"/>
              </a:rPr>
              <a:t>Processes to Support Yoga Instructors and Yoga Therapists</a:t>
            </a:r>
          </a:p>
          <a:p>
            <a:pPr marL="0" lvl="1" defTabSz="609630">
              <a:lnSpc>
                <a:spcPts val="1842"/>
              </a:lnSpc>
              <a:spcBef>
                <a:spcPct val="0"/>
              </a:spcBef>
            </a:pPr>
            <a:endParaRPr lang="en-US" sz="1315" b="1" spc="42" dirty="0">
              <a:solidFill>
                <a:srgbClr val="2D3740"/>
              </a:solidFill>
              <a:latin typeface="Barlow Semi-Bold"/>
              <a:ea typeface="Barlow Semi-Bold"/>
              <a:cs typeface="Barlow Semi-Bold"/>
              <a:sym typeface="Barlow Semi-Bold"/>
            </a:endParaRPr>
          </a:p>
        </p:txBody>
      </p:sp>
      <p:sp>
        <p:nvSpPr>
          <p:cNvPr id="31" name="TextBox 31"/>
          <p:cNvSpPr txBox="1"/>
          <p:nvPr/>
        </p:nvSpPr>
        <p:spPr>
          <a:xfrm>
            <a:off x="5700521" y="1949471"/>
            <a:ext cx="3202840" cy="448456"/>
          </a:xfrm>
          <a:prstGeom prst="rect">
            <a:avLst/>
          </a:prstGeom>
        </p:spPr>
        <p:txBody>
          <a:bodyPr wrap="square" lIns="0" tIns="0" rIns="0" bIns="0" rtlCol="0" anchor="t">
            <a:spAutoFit/>
          </a:bodyPr>
          <a:lstStyle/>
          <a:p>
            <a:pPr defTabSz="609630">
              <a:lnSpc>
                <a:spcPts val="1842"/>
              </a:lnSpc>
            </a:pPr>
            <a:r>
              <a:rPr lang="en-US" b="1" spc="42" dirty="0">
                <a:solidFill>
                  <a:srgbClr val="2D3740"/>
                </a:solidFill>
                <a:ea typeface="Barlow Semi-Bold"/>
                <a:cs typeface="Barlow Semi-Bold"/>
                <a:sym typeface="Barlow Semi-Bold"/>
              </a:rPr>
              <a:t>Paths for Participation in Yoga</a:t>
            </a:r>
          </a:p>
          <a:p>
            <a:pPr marL="0" lvl="1" defTabSz="609630">
              <a:lnSpc>
                <a:spcPts val="1842"/>
              </a:lnSpc>
              <a:spcBef>
                <a:spcPct val="0"/>
              </a:spcBef>
            </a:pPr>
            <a:endParaRPr lang="en-US" sz="1315" b="1" spc="42" dirty="0">
              <a:solidFill>
                <a:srgbClr val="2D3740"/>
              </a:solidFill>
              <a:latin typeface="Barlow Semi-Bold"/>
              <a:ea typeface="Barlow Semi-Bold"/>
              <a:cs typeface="Barlow Semi-Bold"/>
              <a:sym typeface="Barlow Semi-Bold"/>
            </a:endParaRPr>
          </a:p>
        </p:txBody>
      </p:sp>
      <p:sp>
        <p:nvSpPr>
          <p:cNvPr id="32" name="TextBox 32"/>
          <p:cNvSpPr txBox="1"/>
          <p:nvPr/>
        </p:nvSpPr>
        <p:spPr>
          <a:xfrm>
            <a:off x="6628565" y="4524135"/>
            <a:ext cx="2585699" cy="679289"/>
          </a:xfrm>
          <a:prstGeom prst="rect">
            <a:avLst/>
          </a:prstGeom>
        </p:spPr>
        <p:txBody>
          <a:bodyPr lIns="0" tIns="0" rIns="0" bIns="0" rtlCol="0" anchor="t">
            <a:spAutoFit/>
          </a:bodyPr>
          <a:lstStyle/>
          <a:p>
            <a:pPr defTabSz="609630">
              <a:lnSpc>
                <a:spcPts val="1842"/>
              </a:lnSpc>
            </a:pPr>
            <a:r>
              <a:rPr lang="en-US" b="1" spc="42" dirty="0">
                <a:solidFill>
                  <a:srgbClr val="545454"/>
                </a:solidFill>
                <a:ea typeface="Barlow Semi-Bold"/>
                <a:cs typeface="Barlow Semi-Bold"/>
                <a:sym typeface="Barlow Semi-Bold"/>
              </a:rPr>
              <a:t>Sustaining Yoga Professionals</a:t>
            </a:r>
          </a:p>
          <a:p>
            <a:pPr marL="0" lvl="1" defTabSz="609630">
              <a:lnSpc>
                <a:spcPts val="1842"/>
              </a:lnSpc>
              <a:spcBef>
                <a:spcPct val="0"/>
              </a:spcBef>
            </a:pPr>
            <a:endParaRPr lang="en-US" sz="1315" b="1" spc="42" dirty="0">
              <a:solidFill>
                <a:srgbClr val="545454"/>
              </a:solidFill>
              <a:latin typeface="Barlow Semi-Bold"/>
              <a:ea typeface="Barlow Semi-Bold"/>
              <a:cs typeface="Barlow Semi-Bold"/>
              <a:sym typeface="Barlow Semi-Bold"/>
            </a:endParaRPr>
          </a:p>
        </p:txBody>
      </p:sp>
      <p:sp>
        <p:nvSpPr>
          <p:cNvPr id="33" name="TextBox 33"/>
          <p:cNvSpPr txBox="1"/>
          <p:nvPr/>
        </p:nvSpPr>
        <p:spPr>
          <a:xfrm>
            <a:off x="9364971" y="1415419"/>
            <a:ext cx="2585699" cy="679289"/>
          </a:xfrm>
          <a:prstGeom prst="rect">
            <a:avLst/>
          </a:prstGeom>
        </p:spPr>
        <p:txBody>
          <a:bodyPr wrap="square" lIns="0" tIns="0" rIns="0" bIns="0" rtlCol="0" anchor="t">
            <a:spAutoFit/>
          </a:bodyPr>
          <a:lstStyle/>
          <a:p>
            <a:pPr defTabSz="609630">
              <a:lnSpc>
                <a:spcPts val="1842"/>
              </a:lnSpc>
            </a:pPr>
            <a:r>
              <a:rPr lang="en-US" b="1" spc="42" dirty="0">
                <a:solidFill>
                  <a:srgbClr val="545454"/>
                </a:solidFill>
                <a:ea typeface="Barlow Semi-Bold"/>
                <a:cs typeface="Barlow Semi-Bold"/>
                <a:sym typeface="Barlow Semi-Bold"/>
              </a:rPr>
              <a:t>Yoga Philosophy and Whole Health</a:t>
            </a:r>
          </a:p>
          <a:p>
            <a:pPr marL="0" lvl="1" defTabSz="609630">
              <a:lnSpc>
                <a:spcPts val="1842"/>
              </a:lnSpc>
              <a:spcBef>
                <a:spcPct val="0"/>
              </a:spcBef>
            </a:pPr>
            <a:endParaRPr lang="en-US" sz="1315" b="1" spc="42" dirty="0">
              <a:solidFill>
                <a:srgbClr val="545454"/>
              </a:solidFill>
              <a:latin typeface="Barlow Semi-Bold"/>
              <a:ea typeface="Barlow Semi-Bold"/>
              <a:cs typeface="Barlow Semi-Bold"/>
              <a:sym typeface="Barlow Semi-Bold"/>
            </a:endParaRPr>
          </a:p>
        </p:txBody>
      </p:sp>
      <p:sp>
        <p:nvSpPr>
          <p:cNvPr id="34" name="TextBox 34"/>
          <p:cNvSpPr txBox="1"/>
          <p:nvPr/>
        </p:nvSpPr>
        <p:spPr>
          <a:xfrm>
            <a:off x="502225" y="3559711"/>
            <a:ext cx="4597088" cy="1373196"/>
          </a:xfrm>
          <a:prstGeom prst="rect">
            <a:avLst/>
          </a:prstGeom>
        </p:spPr>
        <p:txBody>
          <a:bodyPr lIns="0" tIns="0" rIns="0" bIns="0" rtlCol="0" anchor="t">
            <a:spAutoFit/>
          </a:bodyPr>
          <a:lstStyle/>
          <a:p>
            <a:pPr defTabSz="609630">
              <a:lnSpc>
                <a:spcPts val="3733"/>
              </a:lnSpc>
            </a:pPr>
            <a:r>
              <a:rPr lang="en-US" sz="2666" b="1">
                <a:solidFill>
                  <a:srgbClr val="2D3740"/>
                </a:solidFill>
                <a:latin typeface="Barlow Bold"/>
                <a:ea typeface="Barlow Bold"/>
                <a:cs typeface="Barlow Bold"/>
                <a:sym typeface="Barlow Bold"/>
              </a:rPr>
              <a:t>HIGHWAY TO WELL(BEING): </a:t>
            </a:r>
          </a:p>
          <a:p>
            <a:pPr defTabSz="609630">
              <a:lnSpc>
                <a:spcPts val="3733"/>
              </a:lnSpc>
            </a:pPr>
            <a:r>
              <a:rPr lang="en-US" sz="2666" b="1">
                <a:solidFill>
                  <a:srgbClr val="2D3740"/>
                </a:solidFill>
                <a:latin typeface="Barlow Bold"/>
                <a:ea typeface="Barlow Bold"/>
                <a:cs typeface="Barlow Bold"/>
                <a:sym typeface="Barlow Bold"/>
              </a:rPr>
              <a:t>Pathways to Delivering Yoga within a Whole Health System </a:t>
            </a:r>
          </a:p>
        </p:txBody>
      </p:sp>
      <p:sp>
        <p:nvSpPr>
          <p:cNvPr id="35" name="TextBox 35"/>
          <p:cNvSpPr txBox="1"/>
          <p:nvPr/>
        </p:nvSpPr>
        <p:spPr>
          <a:xfrm>
            <a:off x="9511351" y="4039237"/>
            <a:ext cx="2585699" cy="448456"/>
          </a:xfrm>
          <a:prstGeom prst="rect">
            <a:avLst/>
          </a:prstGeom>
        </p:spPr>
        <p:txBody>
          <a:bodyPr lIns="0" tIns="0" rIns="0" bIns="0" rtlCol="0" anchor="t">
            <a:spAutoFit/>
          </a:bodyPr>
          <a:lstStyle/>
          <a:p>
            <a:pPr defTabSz="609630">
              <a:lnSpc>
                <a:spcPts val="1842"/>
              </a:lnSpc>
            </a:pPr>
            <a:r>
              <a:rPr lang="en-US" b="1" spc="42" dirty="0">
                <a:solidFill>
                  <a:srgbClr val="545454"/>
                </a:solidFill>
                <a:ea typeface="Barlow Semi-Bold"/>
                <a:cs typeface="Barlow Semi-Bold"/>
                <a:sym typeface="Barlow Semi-Bold"/>
              </a:rPr>
              <a:t>Training for Providers</a:t>
            </a:r>
          </a:p>
          <a:p>
            <a:pPr marL="0" lvl="1" defTabSz="609630">
              <a:lnSpc>
                <a:spcPts val="1842"/>
              </a:lnSpc>
              <a:spcBef>
                <a:spcPct val="0"/>
              </a:spcBef>
            </a:pPr>
            <a:endParaRPr lang="en-US" sz="1315" b="1" spc="42" dirty="0">
              <a:solidFill>
                <a:srgbClr val="545454"/>
              </a:solidFill>
              <a:latin typeface="Barlow Semi-Bold"/>
              <a:ea typeface="Barlow Semi-Bold"/>
              <a:cs typeface="Barlow Semi-Bold"/>
              <a:sym typeface="Barlow Semi-Bold"/>
            </a:endParaRPr>
          </a:p>
        </p:txBody>
      </p:sp>
    </p:spTree>
    <p:extLst>
      <p:ext uri="{BB962C8B-B14F-4D97-AF65-F5344CB8AC3E}">
        <p14:creationId xmlns:p14="http://schemas.microsoft.com/office/powerpoint/2010/main" val="352922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ACF6B2-5AF3-578D-B927-489CFC90BD70}"/>
              </a:ext>
            </a:extLst>
          </p:cNvPr>
          <p:cNvSpPr>
            <a:spLocks noGrp="1"/>
          </p:cNvSpPr>
          <p:nvPr>
            <p:ph type="ctrTitle"/>
          </p:nvPr>
        </p:nvSpPr>
        <p:spPr/>
        <p:txBody>
          <a:bodyPr/>
          <a:lstStyle/>
          <a:p>
            <a:r>
              <a:rPr lang="en-US" b="1"/>
              <a:t>Processes to Support Yoga Instructors and Yoga Therapists in VHA</a:t>
            </a:r>
          </a:p>
        </p:txBody>
      </p:sp>
      <p:sp>
        <p:nvSpPr>
          <p:cNvPr id="3" name="Subtitle 2">
            <a:extLst>
              <a:ext uri="{FF2B5EF4-FFF2-40B4-BE49-F238E27FC236}">
                <a16:creationId xmlns:a16="http://schemas.microsoft.com/office/drawing/2014/main" id="{6895C408-47F9-CD5B-09F3-064CC9A3DD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376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4994-3F77-2A06-B008-B4E29DCABC47}"/>
              </a:ext>
            </a:extLst>
          </p:cNvPr>
          <p:cNvSpPr>
            <a:spLocks noGrp="1"/>
          </p:cNvSpPr>
          <p:nvPr>
            <p:ph type="title"/>
          </p:nvPr>
        </p:nvSpPr>
        <p:spPr/>
        <p:txBody>
          <a:bodyPr>
            <a:normAutofit fontScale="90000"/>
          </a:bodyPr>
          <a:lstStyle/>
          <a:p>
            <a:br>
              <a:rPr lang="en-US"/>
            </a:br>
            <a:br>
              <a:rPr lang="en-US"/>
            </a:br>
            <a:endParaRPr lang="en-US"/>
          </a:p>
        </p:txBody>
      </p:sp>
      <p:sp>
        <p:nvSpPr>
          <p:cNvPr id="3" name="Slide Number Placeholder 2">
            <a:extLst>
              <a:ext uri="{FF2B5EF4-FFF2-40B4-BE49-F238E27FC236}">
                <a16:creationId xmlns:a16="http://schemas.microsoft.com/office/drawing/2014/main" id="{EBF44C22-C443-40F4-2E6A-ACA0AB09412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B01BA-673E-4211-9E64-C22898E6A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389EB80-254D-958C-3C40-9CA11F6B119D}"/>
              </a:ext>
            </a:extLst>
          </p:cNvPr>
          <p:cNvSpPr txBox="1"/>
          <p:nvPr/>
        </p:nvSpPr>
        <p:spPr>
          <a:xfrm>
            <a:off x="1885433" y="830179"/>
            <a:ext cx="87098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Calibri" panose="020F0502020204030204"/>
                <a:ea typeface="+mn-ea"/>
                <a:cs typeface="+mn-cs"/>
              </a:rPr>
              <a:t>What has been developed: Pathways for Yoga in VHA</a:t>
            </a:r>
            <a:endParaRPr kumimoji="0" lang="en-US" sz="2800" b="0" i="0" u="none" strike="noStrike" kern="1200" cap="none" spc="0" normalizeH="0" baseline="0" noProof="0">
              <a:ln>
                <a:noFill/>
              </a:ln>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6E1CFFC-452E-56B4-4D00-9C2D52099221}"/>
              </a:ext>
            </a:extLst>
          </p:cNvPr>
          <p:cNvSpPr txBox="1"/>
          <p:nvPr/>
        </p:nvSpPr>
        <p:spPr>
          <a:xfrm>
            <a:off x="697282" y="1674752"/>
            <a:ext cx="11189918" cy="4708981"/>
          </a:xfrm>
          <a:prstGeom prst="rect">
            <a:avLst/>
          </a:prstGeom>
          <a:noFill/>
        </p:spPr>
        <p:txBody>
          <a:bodyPr wrap="square">
            <a:spAutoFit/>
          </a:bodyPr>
          <a:lstStyle/>
          <a:p>
            <a:r>
              <a:rPr lang="en-US" sz="2400">
                <a:effectLst/>
                <a:latin typeface="Calibri" panose="020F0502020204030204" pitchFamily="34" charset="0"/>
                <a:ea typeface="Times New Roman" panose="02020603050405020304" pitchFamily="18" charset="0"/>
              </a:rPr>
              <a:t>Supporting Yoga Teachers and Yoga Therapists in VHA </a:t>
            </a:r>
            <a:r>
              <a:rPr lang="en-US" sz="2400" b="1">
                <a:effectLst/>
                <a:latin typeface="Calibri" panose="020F0502020204030204" pitchFamily="34" charset="0"/>
                <a:ea typeface="Times New Roman" panose="02020603050405020304" pitchFamily="18" charset="0"/>
              </a:rPr>
              <a:t>as independent practitioners</a:t>
            </a:r>
            <a:br>
              <a:rPr lang="en-US" sz="2400">
                <a:effectLst/>
                <a:latin typeface="Calibri" panose="020F0502020204030204" pitchFamily="34" charset="0"/>
                <a:ea typeface="Times New Roman" panose="02020603050405020304" pitchFamily="18" charset="0"/>
              </a:rPr>
            </a:br>
            <a:br>
              <a:rPr lang="en-US" sz="2400">
                <a:effectLst/>
                <a:latin typeface="Calibri" panose="020F0502020204030204" pitchFamily="34" charset="0"/>
                <a:ea typeface="Times New Roman" panose="02020603050405020304" pitchFamily="18" charset="0"/>
              </a:rPr>
            </a:br>
            <a:r>
              <a:rPr lang="en-US" sz="2400">
                <a:effectLst/>
                <a:latin typeface="Calibri"/>
                <a:ea typeface="Times New Roman" panose="02020603050405020304" pitchFamily="18" charset="0"/>
                <a:cs typeface="Calibri"/>
              </a:rPr>
              <a:t>Integration of yoga into clinical care</a:t>
            </a:r>
            <a:r>
              <a:rPr lang="en-US" sz="2400" b="1">
                <a:effectLst/>
                <a:latin typeface="Calibri"/>
                <a:ea typeface="Times New Roman" panose="02020603050405020304" pitchFamily="18" charset="0"/>
                <a:cs typeface="Calibri"/>
              </a:rPr>
              <a:t> for healthcare professionals who have scope and training to provide yoga </a:t>
            </a:r>
            <a:r>
              <a:rPr lang="en-US" sz="2400">
                <a:effectLst/>
                <a:latin typeface="Calibri"/>
                <a:ea typeface="Times New Roman" panose="02020603050405020304" pitchFamily="18" charset="0"/>
                <a:cs typeface="Calibri"/>
              </a:rPr>
              <a:t>as part of a Whole Health framework</a:t>
            </a:r>
            <a:endParaRPr lang="en-US" sz="2400">
              <a:latin typeface="Calibri"/>
              <a:ea typeface="Times New Roman" panose="02020603050405020304" pitchFamily="18" charset="0"/>
              <a:cs typeface="Calibri"/>
            </a:endParaRPr>
          </a:p>
          <a:p>
            <a:endParaRPr lang="en-US" sz="2400" b="1">
              <a:effectLst/>
              <a:latin typeface="Calibri"/>
              <a:ea typeface="Times New Roman" panose="02020603050405020304" pitchFamily="18" charset="0"/>
              <a:cs typeface="Calibri"/>
            </a:endParaRPr>
          </a:p>
          <a:p>
            <a:r>
              <a:rPr lang="en-US" sz="2400">
                <a:latin typeface="Calibri"/>
                <a:ea typeface="Times New Roman" panose="02020603050405020304" pitchFamily="18" charset="0"/>
                <a:cs typeface="Calibri"/>
              </a:rPr>
              <a:t>S</a:t>
            </a:r>
            <a:r>
              <a:rPr lang="en-US" sz="2400">
                <a:effectLst/>
                <a:latin typeface="Calibri"/>
                <a:ea typeface="Times New Roman" panose="02020603050405020304" pitchFamily="18" charset="0"/>
                <a:cs typeface="Calibri"/>
              </a:rPr>
              <a:t>upporting clinicians working in interdisciplinary teams with yoga teachers and yoga therapists</a:t>
            </a:r>
          </a:p>
          <a:p>
            <a:endParaRPr lang="en-US" sz="2400">
              <a:effectLst/>
              <a:latin typeface="Calibri"/>
              <a:ea typeface="Times New Roman" panose="02020603050405020304" pitchFamily="18" charset="0"/>
              <a:cs typeface="Calibri"/>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Supporting needs of a healthcare system for best utilization of resources for both high-quality and essential Veteran care</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US" sz="2400">
              <a:effectLst/>
              <a:latin typeface="Calibri"/>
              <a:ea typeface="Times New Roman" panose="02020603050405020304" pitchFamily="18" charset="0"/>
              <a:cs typeface="Calibri"/>
            </a:endParaRPr>
          </a:p>
          <a:p>
            <a:br>
              <a:rPr lang="en-US" b="1">
                <a:latin typeface="Calibri"/>
                <a:ea typeface="Times New Roman" panose="02020603050405020304" pitchFamily="18" charset="0"/>
                <a:cs typeface="Calibri"/>
              </a:rPr>
            </a:br>
            <a:endParaRPr lang="en-US"/>
          </a:p>
        </p:txBody>
      </p:sp>
    </p:spTree>
    <p:extLst>
      <p:ext uri="{BB962C8B-B14F-4D97-AF65-F5344CB8AC3E}">
        <p14:creationId xmlns:p14="http://schemas.microsoft.com/office/powerpoint/2010/main" val="109462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4F13-9E6D-F0E1-ABA4-93D4F1DD55D0}"/>
              </a:ext>
            </a:extLst>
          </p:cNvPr>
          <p:cNvSpPr>
            <a:spLocks noGrp="1"/>
          </p:cNvSpPr>
          <p:nvPr>
            <p:ph type="title"/>
          </p:nvPr>
        </p:nvSpPr>
        <p:spPr>
          <a:xfrm>
            <a:off x="804015" y="758599"/>
            <a:ext cx="10972800" cy="731838"/>
          </a:xfrm>
        </p:spPr>
        <p:txBody>
          <a:bodyPr>
            <a:noAutofit/>
          </a:bodyPr>
          <a:lstStyle/>
          <a:p>
            <a:pPr marL="0" marR="0" lvl="0" indent="0" algn="ctr">
              <a:spcBef>
                <a:spcPts val="0"/>
              </a:spcBef>
              <a:spcAft>
                <a:spcPts val="0"/>
              </a:spcAft>
              <a:buNone/>
            </a:pPr>
            <a:r>
              <a:rPr lang="en-US" sz="2800" b="1">
                <a:effectLst/>
                <a:latin typeface="Calibri" panose="020F0502020204030204" pitchFamily="34" charset="0"/>
                <a:ea typeface="Times New Roman" panose="02020603050405020304" pitchFamily="18" charset="0"/>
              </a:rPr>
              <a:t>Yoga Teachers and Yoga Therapists in VHA as Independent </a:t>
            </a:r>
            <a:r>
              <a:rPr lang="en-US" sz="2800" b="1">
                <a:latin typeface="Calibri" panose="020F0502020204030204" pitchFamily="34" charset="0"/>
                <a:ea typeface="Times New Roman" panose="02020603050405020304" pitchFamily="18" charset="0"/>
              </a:rPr>
              <a:t>P</a:t>
            </a:r>
            <a:r>
              <a:rPr lang="en-US" sz="2800" b="1">
                <a:effectLst/>
                <a:latin typeface="Calibri" panose="020F0502020204030204" pitchFamily="34" charset="0"/>
                <a:ea typeface="Times New Roman" panose="02020603050405020304" pitchFamily="18" charset="0"/>
              </a:rPr>
              <a:t>ractitioners </a:t>
            </a:r>
            <a:br>
              <a:rPr lang="en-US" sz="2800" b="1">
                <a:effectLst/>
                <a:latin typeface="Calibri" panose="020F0502020204030204" pitchFamily="34" charset="0"/>
                <a:ea typeface="Times New Roman" panose="02020603050405020304" pitchFamily="18" charset="0"/>
              </a:rPr>
            </a:br>
            <a:endParaRPr lang="en-US" sz="2800" b="1">
              <a:latin typeface="Calibri" panose="020F050202020403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4A8E231-AD92-DB76-47B5-D3FEC6CE9A7F}"/>
              </a:ext>
            </a:extLst>
          </p:cNvPr>
          <p:cNvSpPr>
            <a:spLocks noGrp="1"/>
          </p:cNvSpPr>
          <p:nvPr>
            <p:ph idx="4294967295"/>
          </p:nvPr>
        </p:nvSpPr>
        <p:spPr>
          <a:xfrm>
            <a:off x="804015" y="1470933"/>
            <a:ext cx="10070432" cy="4351338"/>
          </a:xfrm>
        </p:spPr>
        <p:txBody>
          <a:bodyPr>
            <a:normAutofit/>
          </a:bodyPr>
          <a:lstStyle/>
          <a:p>
            <a:pPr>
              <a:lnSpc>
                <a:spcPct val="150000"/>
              </a:lnSpc>
              <a:spcBef>
                <a:spcPts val="0"/>
              </a:spcBef>
            </a:pPr>
            <a:r>
              <a:rPr lang="en-US">
                <a:latin typeface="Calibri" panose="020F0502020204030204" pitchFamily="34" charset="0"/>
                <a:ea typeface="Times New Roman" panose="02020603050405020304" pitchFamily="18" charset="0"/>
              </a:rPr>
              <a:t>Qualification standards</a:t>
            </a:r>
          </a:p>
          <a:p>
            <a:pPr>
              <a:lnSpc>
                <a:spcPct val="150000"/>
              </a:lnSpc>
              <a:spcBef>
                <a:spcPts val="0"/>
              </a:spcBef>
            </a:pPr>
            <a:r>
              <a:rPr lang="en-US">
                <a:latin typeface="Calibri" panose="020F0502020204030204" pitchFamily="34" charset="0"/>
                <a:ea typeface="Times New Roman" panose="02020603050405020304" pitchFamily="18" charset="0"/>
              </a:rPr>
              <a:t>Functional statements </a:t>
            </a:r>
          </a:p>
          <a:p>
            <a:pPr>
              <a:lnSpc>
                <a:spcPct val="150000"/>
              </a:lnSpc>
              <a:spcBef>
                <a:spcPts val="0"/>
              </a:spcBef>
            </a:pPr>
            <a:r>
              <a:rPr lang="en-US">
                <a:latin typeface="Calibri" panose="020F0502020204030204" pitchFamily="34" charset="0"/>
                <a:ea typeface="Times New Roman" panose="02020603050405020304" pitchFamily="18" charset="0"/>
              </a:rPr>
              <a:t>Clinic guidance documents</a:t>
            </a:r>
          </a:p>
          <a:p>
            <a:pPr>
              <a:lnSpc>
                <a:spcPct val="150000"/>
              </a:lnSpc>
              <a:spcBef>
                <a:spcPts val="0"/>
              </a:spcBef>
            </a:pPr>
            <a:r>
              <a:rPr lang="en-US">
                <a:latin typeface="Calibri" panose="020F0502020204030204" pitchFamily="34" charset="0"/>
                <a:ea typeface="Times New Roman" panose="02020603050405020304" pitchFamily="18" charset="0"/>
              </a:rPr>
              <a:t>Coding and tracking guidance (evolving)</a:t>
            </a:r>
          </a:p>
          <a:p>
            <a:pPr marL="457200" lvl="1" indent="0">
              <a:buNone/>
            </a:pPr>
            <a:endParaRPr lang="en-US" sz="1700">
              <a:latin typeface="Calibri" panose="020F0502020204030204" pitchFamily="34" charset="0"/>
            </a:endParaRPr>
          </a:p>
          <a:p>
            <a:pPr marL="457200" lvl="1" indent="0">
              <a:buNone/>
            </a:pPr>
            <a:r>
              <a:rPr lang="en-US" b="1"/>
              <a:t>Benefit: </a:t>
            </a:r>
            <a:r>
              <a:rPr lang="en-US"/>
              <a:t>Professionals dedicated to increasing the full breadth and depth of yoga throughout VHA and increasing equitable access to these services.</a:t>
            </a:r>
          </a:p>
        </p:txBody>
      </p:sp>
    </p:spTree>
    <p:extLst>
      <p:ext uri="{BB962C8B-B14F-4D97-AF65-F5344CB8AC3E}">
        <p14:creationId xmlns:p14="http://schemas.microsoft.com/office/powerpoint/2010/main" val="250156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40F0-B39F-180D-D424-995AE5C1960C}"/>
              </a:ext>
            </a:extLst>
          </p:cNvPr>
          <p:cNvSpPr>
            <a:spLocks noGrp="1"/>
          </p:cNvSpPr>
          <p:nvPr>
            <p:ph type="title"/>
          </p:nvPr>
        </p:nvSpPr>
        <p:spPr>
          <a:xfrm>
            <a:off x="444500" y="574381"/>
            <a:ext cx="11747500" cy="677091"/>
          </a:xfrm>
        </p:spPr>
        <p:txBody>
          <a:bodyPr>
            <a:normAutofit fontScale="90000"/>
          </a:bodyPr>
          <a:lstStyle/>
          <a:p>
            <a:r>
              <a:rPr kumimoji="0" lang="en-US" sz="3600" b="1" i="0" u="none" strike="noStrike" kern="1200" cap="none" spc="0" normalizeH="0" baseline="0" noProof="0">
                <a:ln>
                  <a:noFill/>
                </a:ln>
                <a:solidFill>
                  <a:schemeClr val="tx1"/>
                </a:solidFill>
                <a:effectLst/>
                <a:uLnTx/>
                <a:uFillTx/>
                <a:latin typeface="Calibri" panose="020F0502020204030204"/>
                <a:ea typeface="+mn-ea"/>
                <a:cs typeface="+mn-cs"/>
              </a:rPr>
              <a:t>Why Qualification Standards for Yoga Instructor and Yoga Therapist?</a:t>
            </a:r>
            <a:endParaRPr lang="en-US" b="1">
              <a:solidFill>
                <a:schemeClr val="tx1"/>
              </a:solidFill>
            </a:endParaRPr>
          </a:p>
        </p:txBody>
      </p:sp>
      <p:graphicFrame>
        <p:nvGraphicFramePr>
          <p:cNvPr id="5" name="Content Placeholder 4">
            <a:extLst>
              <a:ext uri="{FF2B5EF4-FFF2-40B4-BE49-F238E27FC236}">
                <a16:creationId xmlns:a16="http://schemas.microsoft.com/office/drawing/2014/main" id="{FEE33380-A4B0-CDCC-BCE8-E76578B95368}"/>
              </a:ext>
            </a:extLst>
          </p:cNvPr>
          <p:cNvGraphicFramePr>
            <a:graphicFrameLocks noGrp="1"/>
          </p:cNvGraphicFramePr>
          <p:nvPr>
            <p:ph idx="1"/>
            <p:extLst>
              <p:ext uri="{D42A27DB-BD31-4B8C-83A1-F6EECF244321}">
                <p14:modId xmlns:p14="http://schemas.microsoft.com/office/powerpoint/2010/main" val="2778822024"/>
              </p:ext>
            </p:extLst>
          </p:nvPr>
        </p:nvGraphicFramePr>
        <p:xfrm>
          <a:off x="304800" y="1312113"/>
          <a:ext cx="11480800" cy="4632960"/>
        </p:xfrm>
        <a:graphic>
          <a:graphicData uri="http://schemas.openxmlformats.org/drawingml/2006/table">
            <a:tbl>
              <a:tblPr firstRow="1" bandRow="1">
                <a:tableStyleId>{5C22544A-7EE6-4342-B048-85BDC9FD1C3A}</a:tableStyleId>
              </a:tblPr>
              <a:tblGrid>
                <a:gridCol w="5740400">
                  <a:extLst>
                    <a:ext uri="{9D8B030D-6E8A-4147-A177-3AD203B41FA5}">
                      <a16:colId xmlns:a16="http://schemas.microsoft.com/office/drawing/2014/main" val="2043008033"/>
                    </a:ext>
                  </a:extLst>
                </a:gridCol>
                <a:gridCol w="5740400">
                  <a:extLst>
                    <a:ext uri="{9D8B030D-6E8A-4147-A177-3AD203B41FA5}">
                      <a16:colId xmlns:a16="http://schemas.microsoft.com/office/drawing/2014/main" val="387157515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ea typeface="ADLaM Display" panose="02010000000000000000" pitchFamily="2" charset="0"/>
                          <a:cs typeface="ADLaM Display" panose="02010000000000000000" pitchFamily="2" charset="0"/>
                        </a:rPr>
                        <a:t>Goal</a:t>
                      </a:r>
                    </a:p>
                  </a:txBody>
                  <a:tcPr/>
                </a:tc>
                <a:tc>
                  <a:txBody>
                    <a:bodyPr/>
                    <a:lstStyle/>
                    <a:p>
                      <a:r>
                        <a:rPr kumimoji="0" lang="en-US" sz="2800" b="1" i="0" u="none" strike="noStrike" kern="1200" cap="none" spc="0" normalizeH="0" baseline="0" noProof="0">
                          <a:ln>
                            <a:noFill/>
                          </a:ln>
                          <a:solidFill>
                            <a:schemeClr val="bg1"/>
                          </a:solidFill>
                          <a:effectLst/>
                          <a:uLnTx/>
                          <a:uFillTx/>
                          <a:ea typeface="ADLaM Display"/>
                          <a:cs typeface="ADLaM Display"/>
                        </a:rPr>
                        <a:t>Benefits</a:t>
                      </a:r>
                      <a:endParaRPr lang="en-US" sz="2800">
                        <a:solidFill>
                          <a:schemeClr val="bg1"/>
                        </a:solidFill>
                      </a:endParaRPr>
                    </a:p>
                  </a:txBody>
                  <a:tcPr/>
                </a:tc>
                <a:extLst>
                  <a:ext uri="{0D108BD9-81ED-4DB2-BD59-A6C34878D82A}">
                    <a16:rowId xmlns:a16="http://schemas.microsoft.com/office/drawing/2014/main" val="347667742"/>
                  </a:ext>
                </a:extLst>
              </a:tr>
              <a:tr h="370840">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rPr>
                        <a:t>Provide a sustainment model for yoga in the VHA and support growth and professional development</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ea typeface="+mn-ea"/>
                          <a:cs typeface="+mn-cs"/>
                        </a:rPr>
                        <a:t>Whole Health System transformation sustainment to support clinical teams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ea typeface="+mn-ea"/>
                          <a:cs typeface="+mn-cs"/>
                        </a:rPr>
                        <a:t>Professionals devoted to yoga delivery of sole duty versus collateral duty which allows for the delivery of the full scope of yoga consistently</a:t>
                      </a:r>
                    </a:p>
                    <a:p>
                      <a:endParaRPr lang="en-US"/>
                    </a:p>
                  </a:txBody>
                  <a:tcPr/>
                </a:tc>
                <a:tc>
                  <a:txBody>
                    <a:bodyPr/>
                    <a:lstStyle/>
                    <a:p>
                      <a:pPr marL="285750" indent="-285750">
                        <a:buFont typeface="Arial" panose="020B0604020202020204" pitchFamily="34" charset="0"/>
                        <a:buChar char="•"/>
                      </a:pPr>
                      <a:r>
                        <a:rPr lang="en-US" sz="2400"/>
                        <a:t>Increased clarity for all individuals providing and supporting Yoga in VHA</a:t>
                      </a:r>
                    </a:p>
                    <a:p>
                      <a:pPr marL="285750" indent="-285750">
                        <a:buFont typeface="Arial" panose="020B0604020202020204" pitchFamily="34" charset="0"/>
                        <a:buChar char="•"/>
                      </a:pPr>
                      <a:r>
                        <a:rPr lang="en-US" sz="2400"/>
                        <a:t>Increased flexibility in recruitment and staffing</a:t>
                      </a:r>
                    </a:p>
                    <a:p>
                      <a:pPr marL="285750" indent="-285750">
                        <a:buFont typeface="Arial" panose="020B0604020202020204" pitchFamily="34" charset="0"/>
                        <a:buChar char="•"/>
                      </a:pPr>
                      <a:r>
                        <a:rPr lang="en-US" sz="2400"/>
                        <a:t>Decrease the need for community care referral</a:t>
                      </a:r>
                    </a:p>
                    <a:p>
                      <a:pPr marL="285750" indent="-285750">
                        <a:buFont typeface="Arial" panose="020B0604020202020204" pitchFamily="34" charset="0"/>
                        <a:buChar char="•"/>
                      </a:pPr>
                      <a:r>
                        <a:rPr lang="en-US" sz="2400"/>
                        <a:t>Professionalization of the role of Yoga Instructor and yoga therapy</a:t>
                      </a:r>
                    </a:p>
                    <a:p>
                      <a:pPr marL="285750" indent="-285750">
                        <a:buFont typeface="Arial" panose="020B0604020202020204" pitchFamily="34" charset="0"/>
                        <a:buChar char="•"/>
                      </a:pPr>
                      <a:r>
                        <a:rPr lang="en-US" sz="2400"/>
                        <a:t>Development of a professional community with shared standards</a:t>
                      </a:r>
                    </a:p>
                  </a:txBody>
                  <a:tcPr/>
                </a:tc>
                <a:extLst>
                  <a:ext uri="{0D108BD9-81ED-4DB2-BD59-A6C34878D82A}">
                    <a16:rowId xmlns:a16="http://schemas.microsoft.com/office/drawing/2014/main" val="392747804"/>
                  </a:ext>
                </a:extLst>
              </a:tr>
            </a:tbl>
          </a:graphicData>
        </a:graphic>
      </p:graphicFrame>
      <p:sp>
        <p:nvSpPr>
          <p:cNvPr id="4" name="Slide Number Placeholder 3">
            <a:extLst>
              <a:ext uri="{FF2B5EF4-FFF2-40B4-BE49-F238E27FC236}">
                <a16:creationId xmlns:a16="http://schemas.microsoft.com/office/drawing/2014/main" id="{A436D347-7814-FFF7-BE50-BB50C957A0C0}"/>
              </a:ext>
            </a:extLst>
          </p:cNvPr>
          <p:cNvSpPr>
            <a:spLocks noGrp="1"/>
          </p:cNvSpPr>
          <p:nvPr>
            <p:ph type="sldNum" sz="quarter" idx="4"/>
          </p:nvPr>
        </p:nvSpPr>
        <p:spPr/>
        <p:txBody>
          <a:bodyPr/>
          <a:lstStyle/>
          <a:p>
            <a:fld id="{9B8B01BA-673E-4211-9E64-C22898E6AF66}" type="slidenum">
              <a:rPr lang="en-US" smtClean="0"/>
              <a:pPr/>
              <a:t>8</a:t>
            </a:fld>
            <a:endParaRPr lang="en-US"/>
          </a:p>
        </p:txBody>
      </p:sp>
    </p:spTree>
    <p:extLst>
      <p:ext uri="{BB962C8B-B14F-4D97-AF65-F5344CB8AC3E}">
        <p14:creationId xmlns:p14="http://schemas.microsoft.com/office/powerpoint/2010/main" val="404107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4F13-9E6D-F0E1-ABA4-93D4F1DD55D0}"/>
              </a:ext>
            </a:extLst>
          </p:cNvPr>
          <p:cNvSpPr>
            <a:spLocks noGrp="1"/>
          </p:cNvSpPr>
          <p:nvPr>
            <p:ph type="title"/>
          </p:nvPr>
        </p:nvSpPr>
        <p:spPr>
          <a:xfrm>
            <a:off x="173725" y="734259"/>
            <a:ext cx="11844550" cy="731838"/>
          </a:xfrm>
        </p:spPr>
        <p:txBody>
          <a:bodyPr>
            <a:normAutofit fontScale="90000"/>
          </a:bodyPr>
          <a:lstStyle/>
          <a:p>
            <a:pPr marL="0" marR="0" lvl="0" indent="0">
              <a:spcBef>
                <a:spcPts val="0"/>
              </a:spcBef>
              <a:spcAft>
                <a:spcPts val="0"/>
              </a:spcAft>
              <a:buNone/>
            </a:pPr>
            <a:r>
              <a:rPr lang="en-US" b="1" dirty="0">
                <a:effectLst/>
                <a:latin typeface="Calibri"/>
                <a:ea typeface="Times New Roman" panose="02020603050405020304" pitchFamily="18" charset="0"/>
                <a:cs typeface="Calibri"/>
              </a:rPr>
              <a:t>Benefit of Healthcar</a:t>
            </a:r>
            <a:r>
              <a:rPr lang="en-US" b="1" dirty="0">
                <a:latin typeface="Calibri"/>
                <a:ea typeface="Times New Roman" panose="02020603050405020304" pitchFamily="18" charset="0"/>
                <a:cs typeface="Calibri"/>
              </a:rPr>
              <a:t>e Providers Integrating Yoga into Clinical Care</a:t>
            </a:r>
          </a:p>
        </p:txBody>
      </p:sp>
      <p:sp>
        <p:nvSpPr>
          <p:cNvPr id="3" name="Content Placeholder 2">
            <a:extLst>
              <a:ext uri="{FF2B5EF4-FFF2-40B4-BE49-F238E27FC236}">
                <a16:creationId xmlns:a16="http://schemas.microsoft.com/office/drawing/2014/main" id="{64A8E231-AD92-DB76-47B5-D3FEC6CE9A7F}"/>
              </a:ext>
            </a:extLst>
          </p:cNvPr>
          <p:cNvSpPr>
            <a:spLocks noGrp="1"/>
          </p:cNvSpPr>
          <p:nvPr>
            <p:ph idx="4294967295"/>
          </p:nvPr>
        </p:nvSpPr>
        <p:spPr>
          <a:xfrm>
            <a:off x="291005" y="1552581"/>
            <a:ext cx="11226165" cy="4362795"/>
          </a:xfrm>
        </p:spPr>
        <p:txBody>
          <a:bodyPr vert="horz" lIns="91440" tIns="45720" rIns="91440" bIns="45720" rtlCol="0" anchor="t">
            <a:normAutofit/>
          </a:bodyPr>
          <a:lstStyle/>
          <a:p>
            <a:pPr marL="0" indent="0">
              <a:spcBef>
                <a:spcPts val="0"/>
              </a:spcBef>
              <a:buNone/>
            </a:pPr>
            <a:r>
              <a:rPr lang="en-US" sz="2400" dirty="0">
                <a:latin typeface="Calibri"/>
                <a:ea typeface="Calibri" panose="020F0502020204030204" pitchFamily="34" charset="0"/>
                <a:cs typeface="Calibri"/>
              </a:rPr>
              <a:t>Healthcare Professionals who have scope and training to provide yoga support</a:t>
            </a:r>
          </a:p>
          <a:p>
            <a:pPr marL="0" indent="0">
              <a:spcBef>
                <a:spcPts val="0"/>
              </a:spcBef>
              <a:buNone/>
            </a:pPr>
            <a:endParaRPr lang="en-US" sz="2400" dirty="0">
              <a:latin typeface="Calibri"/>
              <a:ea typeface="Calibri" panose="020F0502020204030204" pitchFamily="34" charset="0"/>
              <a:cs typeface="Calibri"/>
            </a:endParaRPr>
          </a:p>
          <a:p>
            <a:pPr lvl="1">
              <a:spcBef>
                <a:spcPts val="0"/>
              </a:spcBef>
            </a:pPr>
            <a:r>
              <a:rPr lang="en-US" dirty="0">
                <a:latin typeface="Calibri"/>
                <a:ea typeface="Calibri" panose="020F0502020204030204" pitchFamily="34" charset="0"/>
                <a:cs typeface="Calibri"/>
              </a:rPr>
              <a:t>Acceptability and understanding of Yoga as important in ongoing well-being through the introduction in clinical care. </a:t>
            </a:r>
          </a:p>
          <a:p>
            <a:pPr lvl="1">
              <a:spcBef>
                <a:spcPts val="0"/>
              </a:spcBef>
            </a:pPr>
            <a:r>
              <a:rPr lang="en-US" dirty="0">
                <a:latin typeface="Calibri"/>
                <a:ea typeface="Calibri" panose="020F0502020204030204" pitchFamily="34" charset="0"/>
                <a:cs typeface="Calibri"/>
              </a:rPr>
              <a:t>Supports self-efficacy for the practices</a:t>
            </a:r>
          </a:p>
          <a:p>
            <a:pPr lvl="1">
              <a:spcBef>
                <a:spcPts val="0"/>
              </a:spcBef>
            </a:pPr>
            <a:r>
              <a:rPr lang="en-US" dirty="0">
                <a:latin typeface="Calibri"/>
                <a:ea typeface="Calibri" panose="020F0502020204030204" pitchFamily="34" charset="0"/>
                <a:cs typeface="Calibri"/>
              </a:rPr>
              <a:t>Supports warm hand-off to yoga and yoga therapy as standalone, ongoing care</a:t>
            </a:r>
          </a:p>
          <a:p>
            <a:pPr lvl="1">
              <a:spcBef>
                <a:spcPts val="0"/>
              </a:spcBef>
            </a:pPr>
            <a:endParaRPr lang="en-US" dirty="0">
              <a:latin typeface="Calibri"/>
              <a:ea typeface="Calibri" panose="020F0502020204030204" pitchFamily="34" charset="0"/>
              <a:cs typeface="Calibri"/>
            </a:endParaRPr>
          </a:p>
          <a:p>
            <a:pPr lvl="1">
              <a:spcBef>
                <a:spcPts val="0"/>
              </a:spcBef>
            </a:pPr>
            <a:endParaRPr lang="en-US" dirty="0">
              <a:latin typeface="Calibri"/>
              <a:ea typeface="Calibri" panose="020F0502020204030204" pitchFamily="34" charset="0"/>
              <a:cs typeface="Calibri"/>
            </a:endParaRPr>
          </a:p>
          <a:p>
            <a:pPr marL="0" indent="0">
              <a:spcBef>
                <a:spcPts val="0"/>
              </a:spcBef>
              <a:buNone/>
            </a:pPr>
            <a:r>
              <a:rPr lang="en-US" sz="2400" dirty="0">
                <a:latin typeface="Calibri"/>
                <a:ea typeface="Calibri" panose="020F0502020204030204" pitchFamily="34" charset="0"/>
                <a:cs typeface="Calibri"/>
              </a:rPr>
              <a:t>May be offered as practices integrated into clinical care, medical groups, limited specialized yoga classes</a:t>
            </a:r>
          </a:p>
          <a:p>
            <a:pPr marL="0" indent="0">
              <a:spcBef>
                <a:spcPts val="0"/>
              </a:spcBef>
              <a:buNone/>
            </a:pPr>
            <a:endParaRPr lang="en-US" sz="2400" dirty="0">
              <a:latin typeface="Calibri"/>
              <a:ea typeface="Calibri" panose="020F0502020204030204" pitchFamily="34" charset="0"/>
              <a:cs typeface="Calibri"/>
            </a:endParaRPr>
          </a:p>
          <a:p>
            <a:pPr marL="457200" lvl="1" indent="0">
              <a:spcBef>
                <a:spcPts val="0"/>
              </a:spcBef>
              <a:buNone/>
            </a:pPr>
            <a:endParaRPr lang="en-US" dirty="0">
              <a:latin typeface="Calibri" panose="020F0502020204030204" pitchFamily="34" charset="0"/>
              <a:ea typeface="Calibri" panose="020F0502020204030204" pitchFamily="34" charset="0"/>
              <a:cs typeface="Calibri"/>
            </a:endParaRPr>
          </a:p>
          <a:p>
            <a:pPr marL="800100" lvl="1" indent="-342900">
              <a:spcBef>
                <a:spcPts val="0"/>
              </a:spcBef>
              <a:buFont typeface="+mj-lt"/>
              <a:buAutoNum type="alphaLcPeriod"/>
            </a:pPr>
            <a:endParaRPr lang="en-US" sz="1600" dirty="0">
              <a:effectLst/>
              <a:latin typeface="Calibri" panose="020F0502020204030204" pitchFamily="34" charset="0"/>
              <a:ea typeface="Calibri" panose="020F0502020204030204" pitchFamily="34" charset="0"/>
            </a:endParaRPr>
          </a:p>
          <a:p>
            <a:pPr marL="800100" lvl="1" indent="-342900">
              <a:spcBef>
                <a:spcPts val="0"/>
              </a:spcBef>
              <a:buFont typeface="+mj-lt"/>
              <a:buAutoNum type="alphaLcPeriod"/>
            </a:pPr>
            <a:endParaRPr lang="en-US" sz="1600" dirty="0">
              <a:latin typeface="Calibri" panose="020F0502020204030204" pitchFamily="34" charset="0"/>
              <a:ea typeface="Calibri" panose="020F0502020204030204" pitchFamily="34" charset="0"/>
            </a:endParaRPr>
          </a:p>
          <a:p>
            <a:pPr lvl="1"/>
            <a:endParaRPr lang="en-US" dirty="0"/>
          </a:p>
        </p:txBody>
      </p:sp>
    </p:spTree>
    <p:extLst>
      <p:ext uri="{BB962C8B-B14F-4D97-AF65-F5344CB8AC3E}">
        <p14:creationId xmlns:p14="http://schemas.microsoft.com/office/powerpoint/2010/main" val="996982025"/>
      </p:ext>
    </p:extLst>
  </p:cSld>
  <p:clrMapOvr>
    <a:masterClrMapping/>
  </p:clrMapOvr>
</p:sld>
</file>

<file path=ppt/theme/theme1.xml><?xml version="1.0" encoding="utf-8"?>
<a:theme xmlns:a="http://schemas.openxmlformats.org/drawingml/2006/main" name="Live Whole Health Master Slides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ive Whole Health Master Slides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e4e306b-fa0c-44fa-b827-74384bb5635a">
      <UserInfo>
        <DisplayName>Wicks, Julian T.</DisplayName>
        <AccountId>44</AccountId>
        <AccountType/>
      </UserInfo>
      <UserInfo>
        <DisplayName>Sullivan, Marlysa</DisplayName>
        <AccountId>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4B89C6BA7AF94685D859E4D6427009" ma:contentTypeVersion="11" ma:contentTypeDescription="Create a new document." ma:contentTypeScope="" ma:versionID="c6b821bed8c176181e012505ed7b71e4">
  <xsd:schema xmlns:xsd="http://www.w3.org/2001/XMLSchema" xmlns:xs="http://www.w3.org/2001/XMLSchema" xmlns:p="http://schemas.microsoft.com/office/2006/metadata/properties" xmlns:ns2="0de6c488-984f-4b20-a3dd-ea6235f491de" xmlns:ns3="4e4e306b-fa0c-44fa-b827-74384bb5635a" targetNamespace="http://schemas.microsoft.com/office/2006/metadata/properties" ma:root="true" ma:fieldsID="d9f917e457b3d3c7741da3f94d82099e" ns2:_="" ns3:_="">
    <xsd:import namespace="0de6c488-984f-4b20-a3dd-ea6235f491de"/>
    <xsd:import namespace="4e4e306b-fa0c-44fa-b827-74384bb563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6c488-984f-4b20-a3dd-ea6235f49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4e306b-fa0c-44fa-b827-74384bb5635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876E04-A4FA-495A-8026-8604B9FB27C8}">
  <ds:schemaRefs>
    <ds:schemaRef ds:uri="http://schemas.microsoft.com/office/2006/documentManagement/types"/>
    <ds:schemaRef ds:uri="4e4e306b-fa0c-44fa-b827-74384bb5635a"/>
    <ds:schemaRef ds:uri="http://purl.org/dc/elements/1.1/"/>
    <ds:schemaRef ds:uri="http://schemas.microsoft.com/office/2006/metadata/properties"/>
    <ds:schemaRef ds:uri="0de6c488-984f-4b20-a3dd-ea6235f491de"/>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B545512-329B-4EE0-A140-E2EB27D3013D}">
  <ds:schemaRefs>
    <ds:schemaRef ds:uri="0de6c488-984f-4b20-a3dd-ea6235f491de"/>
    <ds:schemaRef ds:uri="4e4e306b-fa0c-44fa-b827-74384bb563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4DF04F-373C-4A36-96CB-918F1F90DE59}">
  <ds:schemaRefs>
    <ds:schemaRef ds:uri="http://schemas.microsoft.com/sharepoint/v3/contenttype/forms"/>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3641</Words>
  <Application>Microsoft Office PowerPoint</Application>
  <PresentationFormat>Widescreen</PresentationFormat>
  <Paragraphs>470</Paragraphs>
  <Slides>39</Slides>
  <Notes>34</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39</vt:i4>
      </vt:variant>
    </vt:vector>
  </HeadingPairs>
  <TitlesOfParts>
    <vt:vector size="62" baseType="lpstr">
      <vt:lpstr>ADLaM Display</vt:lpstr>
      <vt:lpstr>Apple Symbols</vt:lpstr>
      <vt:lpstr>Arial</vt:lpstr>
      <vt:lpstr>Barlow Bold</vt:lpstr>
      <vt:lpstr>Barlow Semi-Bold</vt:lpstr>
      <vt:lpstr>Calibri</vt:lpstr>
      <vt:lpstr>Calibri (Body)</vt:lpstr>
      <vt:lpstr>Calibri (Heading)</vt:lpstr>
      <vt:lpstr>Calibri Light</vt:lpstr>
      <vt:lpstr>Calibri Light (Headings)</vt:lpstr>
      <vt:lpstr>Courier New</vt:lpstr>
      <vt:lpstr>Georgia</vt:lpstr>
      <vt:lpstr>Gibson-SemiBold</vt:lpstr>
      <vt:lpstr>Helvetica Neue</vt:lpstr>
      <vt:lpstr>Monaco</vt:lpstr>
      <vt:lpstr>Open Sans</vt:lpstr>
      <vt:lpstr>Source Sans Pro</vt:lpstr>
      <vt:lpstr>Symbol</vt:lpstr>
      <vt:lpstr>Wingdings</vt:lpstr>
      <vt:lpstr>Live Whole Health Master Slides 2</vt:lpstr>
      <vt:lpstr>1_Live Whole Health Master Slides 2</vt:lpstr>
      <vt:lpstr>2_Custom Design</vt:lpstr>
      <vt:lpstr>Office Theme</vt:lpstr>
      <vt:lpstr>Highway to Well(being):  Pathways to Delivering Yoga within a Whole Health System   Alison M. Whitehead, MPH, C-IAYT, E-RYT 200, RYT-500 VA Office of Patient Centered Care and Cultural Transformation  Francesca M. Nicosia, PhD, C-IAYT, CIYT, E-RYT San Francisco VA Healthcare System  Marlysa Sullivan, DPT, C-IAYT, E-RYT 500 Atlanta VA Healthcare System  Rashmi Mullur, MD, RYT-200 Greater Los Angeles VA Healthcare System</vt:lpstr>
      <vt:lpstr>Disclaimer </vt:lpstr>
      <vt:lpstr>Objectives</vt:lpstr>
      <vt:lpstr>PowerPoint Presentation</vt:lpstr>
      <vt:lpstr>Processes to Support Yoga Instructors and Yoga Therapists in VHA</vt:lpstr>
      <vt:lpstr>  </vt:lpstr>
      <vt:lpstr>Yoga Teachers and Yoga Therapists in VHA as Independent Practitioners  </vt:lpstr>
      <vt:lpstr>Why Qualification Standards for Yoga Instructor and Yoga Therapist?</vt:lpstr>
      <vt:lpstr>Benefit of Healthcare Providers Integrating Yoga into Clinical Care</vt:lpstr>
      <vt:lpstr>Why Yoga In Healthcare Settings?</vt:lpstr>
      <vt:lpstr>Supporting Clinicians Working in Interdisciplinary Teams</vt:lpstr>
      <vt:lpstr>VHA Yoga Teacher Training</vt:lpstr>
      <vt:lpstr>Structure of the Training</vt:lpstr>
      <vt:lpstr>PowerPoint Presentation</vt:lpstr>
      <vt:lpstr>PowerPoint Presentation</vt:lpstr>
      <vt:lpstr>Yoga Philosophy to Support Whole Health Clinical Care</vt:lpstr>
      <vt:lpstr>PowerPoint Presentation</vt:lpstr>
      <vt:lpstr>PowerPoint Presentation</vt:lpstr>
      <vt:lpstr>Koshas and Whole Health</vt:lpstr>
      <vt:lpstr>Gunas</vt:lpstr>
      <vt:lpstr>Understanding Barriers in Yogic Practice</vt:lpstr>
      <vt:lpstr>Yoga Philosophy and Trauma-Informed Care</vt:lpstr>
      <vt:lpstr>Introducing Yoga within Clinical Care Models </vt:lpstr>
      <vt:lpstr>Multiple Paths for Participation in Yoga</vt:lpstr>
      <vt:lpstr>Current Available Pathways for Patient Access to Yoga</vt:lpstr>
      <vt:lpstr>PowerPoint Presentation</vt:lpstr>
      <vt:lpstr>Success Factors for TeleYoga Implementation</vt:lpstr>
      <vt:lpstr>TeleYoga Program Reach (FY22-23)</vt:lpstr>
      <vt:lpstr>TeleYoga Program Survey Results</vt:lpstr>
      <vt:lpstr>TeleYoga Program Survey Results</vt:lpstr>
      <vt:lpstr>TeleYoga Program Survey Results</vt:lpstr>
      <vt:lpstr>TeleYoga Program Survey Results</vt:lpstr>
      <vt:lpstr>Survey Results: Association of Device Size and Drop-out </vt:lpstr>
      <vt:lpstr>Older and rural- dwelling Veterans had significantly higher encounters and were less likely to discontinue after one encounter.</vt:lpstr>
      <vt:lpstr>Lessons Learned from TeleYoga Instructors</vt:lpstr>
      <vt:lpstr>Supporting and Sustaining Yoga Professionals</vt:lpstr>
      <vt:lpstr>Supporting Yoga Professionals</vt:lpstr>
      <vt:lpstr>PowerPoint Presentation</vt:lpstr>
      <vt:lpstr>Open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VHA Whole Health PowerPoint Presentation Template</dc:title>
  <dc:subject/>
  <dc:creator>U.S. Department of Veterans Affairs, Office of Patient Centered Care and Cultural Transformation</dc:creator>
  <cp:keywords>PPT, OPCCCT, presentation, Whole Health, Office of Patient Centered Care and Cultural Transformation</cp:keywords>
  <dc:description/>
  <cp:lastModifiedBy>Whitehead, Alison M.</cp:lastModifiedBy>
  <cp:revision>2</cp:revision>
  <dcterms:created xsi:type="dcterms:W3CDTF">2019-08-22T12:28:42Z</dcterms:created>
  <dcterms:modified xsi:type="dcterms:W3CDTF">2025-02-27T21:40:21Z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0x010100554B89C6BA7AF94685D859E4D6427009</vt:lpwstr>
  </property>
  <property fmtid="{D5CDD505-2E9C-101B-9397-08002B2CF9AE}" pid="3" name="MediaServiceImageTags">
    <vt:lpwstr/>
  </property>
</Properties>
</file>